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02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F970-01D1-4EA9-85A1-230BD7588CD3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2946-4175-4106-8C9C-644E943406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F970-01D1-4EA9-85A1-230BD7588CD3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2946-4175-4106-8C9C-644E943406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F970-01D1-4EA9-85A1-230BD7588CD3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2946-4175-4106-8C9C-644E943406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F970-01D1-4EA9-85A1-230BD7588CD3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2946-4175-4106-8C9C-644E943406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F970-01D1-4EA9-85A1-230BD7588CD3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2946-4175-4106-8C9C-644E943406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F970-01D1-4EA9-85A1-230BD7588CD3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2946-4175-4106-8C9C-644E943406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F970-01D1-4EA9-85A1-230BD7588CD3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2946-4175-4106-8C9C-644E943406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F970-01D1-4EA9-85A1-230BD7588CD3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2946-4175-4106-8C9C-644E943406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F970-01D1-4EA9-85A1-230BD7588CD3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2946-4175-4106-8C9C-644E943406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F970-01D1-4EA9-85A1-230BD7588CD3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2946-4175-4106-8C9C-644E943406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F970-01D1-4EA9-85A1-230BD7588CD3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2946-4175-4106-8C9C-644E943406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0F970-01D1-4EA9-85A1-230BD7588CD3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B2946-4175-4106-8C9C-644E9434066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0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2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609600" y="533400"/>
            <a:ext cx="7970838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latin typeface="Verdana" pitchFamily="34" charset="0"/>
              </a:rPr>
              <a:t>Phylum</a:t>
            </a:r>
            <a:r>
              <a:rPr lang="en-US" sz="7200" dirty="0">
                <a:latin typeface="Verdana" pitchFamily="34" charset="0"/>
              </a:rPr>
              <a:t> </a:t>
            </a:r>
          </a:p>
          <a:p>
            <a:pPr>
              <a:defRPr/>
            </a:pPr>
            <a:r>
              <a:rPr lang="en-US" sz="7200" b="1" dirty="0">
                <a:solidFill>
                  <a:srgbClr val="008080"/>
                </a:solidFill>
                <a:latin typeface="Verdana" pitchFamily="34" charset="0"/>
              </a:rPr>
              <a:t>Echinodermata</a:t>
            </a:r>
          </a:p>
          <a:p>
            <a:pPr>
              <a:defRPr/>
            </a:pPr>
            <a:r>
              <a:rPr lang="en-US" sz="2800" dirty="0">
                <a:latin typeface="Verdana" pitchFamily="34" charset="0"/>
              </a:rPr>
              <a:t>(5 Classes)</a:t>
            </a:r>
            <a:r>
              <a:rPr lang="en-US" sz="4800" dirty="0">
                <a:latin typeface="Verdana" pitchFamily="34" charset="0"/>
              </a:rPr>
              <a:t> </a:t>
            </a:r>
            <a:r>
              <a:rPr lang="en-US" sz="4000" b="1" dirty="0">
                <a:solidFill>
                  <a:srgbClr val="9900CC"/>
                </a:solidFill>
                <a:latin typeface="Verdana" pitchFamily="34" charset="0"/>
              </a:rPr>
              <a:t>O</a:t>
            </a:r>
            <a:r>
              <a:rPr lang="en-US" sz="4000" dirty="0">
                <a:solidFill>
                  <a:srgbClr val="009999"/>
                </a:solidFill>
                <a:latin typeface="Verdana" pitchFamily="34" charset="0"/>
              </a:rPr>
              <a:t>h</a:t>
            </a:r>
            <a:r>
              <a:rPr lang="en-US" sz="4000" b="1" dirty="0">
                <a:solidFill>
                  <a:srgbClr val="009999"/>
                </a:solidFill>
                <a:latin typeface="Verdana" pitchFamily="34" charset="0"/>
              </a:rPr>
              <a:t> </a:t>
            </a:r>
            <a:r>
              <a:rPr lang="en-US" sz="4000" dirty="0">
                <a:solidFill>
                  <a:srgbClr val="009999"/>
                </a:solidFill>
                <a:latin typeface="Verdana" pitchFamily="34" charset="0"/>
              </a:rPr>
              <a:t>I</a:t>
            </a:r>
            <a:r>
              <a:rPr lang="en-US" sz="4000" b="1" dirty="0">
                <a:solidFill>
                  <a:srgbClr val="009999"/>
                </a:solidFill>
                <a:latin typeface="Verdana" pitchFamily="34" charset="0"/>
              </a:rPr>
              <a:t> </a:t>
            </a:r>
            <a:r>
              <a:rPr lang="en-US" sz="4000" b="1" dirty="0">
                <a:solidFill>
                  <a:srgbClr val="9900CC"/>
                </a:solidFill>
                <a:latin typeface="Verdana" pitchFamily="34" charset="0"/>
              </a:rPr>
              <a:t>ACHE</a:t>
            </a:r>
            <a:r>
              <a:rPr lang="en-US" sz="4000" dirty="0">
                <a:solidFill>
                  <a:srgbClr val="9900CC"/>
                </a:solidFill>
                <a:latin typeface="Verdana" pitchFamily="34" charset="0"/>
              </a:rPr>
              <a:t>!</a:t>
            </a:r>
          </a:p>
          <a:p>
            <a:pPr>
              <a:defRPr/>
            </a:pPr>
            <a:r>
              <a:rPr lang="en-US" sz="3200" b="1" dirty="0">
                <a:solidFill>
                  <a:srgbClr val="9900CC"/>
                </a:solidFill>
                <a:latin typeface="Verdana" pitchFamily="34" charset="0"/>
              </a:rPr>
              <a:t>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steroids</a:t>
            </a:r>
            <a:r>
              <a:rPr lang="en-US" sz="3200" b="1" dirty="0">
                <a:solidFill>
                  <a:srgbClr val="9900CC"/>
                </a:solidFill>
                <a:latin typeface="Verdana" pitchFamily="34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Verdana" pitchFamily="34" charset="0"/>
              </a:rPr>
              <a:t>CR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ashed</a:t>
            </a:r>
            <a:r>
              <a:rPr lang="en-US" sz="3200" b="1" dirty="0">
                <a:solidFill>
                  <a:srgbClr val="9900CC"/>
                </a:solidFill>
                <a:latin typeface="Verdana" pitchFamily="34" charset="0"/>
              </a:rPr>
              <a:t> 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ere</a:t>
            </a:r>
            <a:r>
              <a:rPr lang="en-US" sz="3200" b="1" dirty="0">
                <a:solidFill>
                  <a:srgbClr val="9900CC"/>
                </a:solidFill>
                <a:latin typeface="Verdana" pitchFamily="34" charset="0"/>
              </a:rPr>
              <a:t> 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n</a:t>
            </a:r>
            <a:r>
              <a:rPr lang="en-US" sz="3200" b="1" dirty="0">
                <a:solidFill>
                  <a:srgbClr val="9900CC"/>
                </a:solidFill>
                <a:latin typeface="Verdana" pitchFamily="34" charset="0"/>
              </a:rPr>
              <a:t> E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arth</a:t>
            </a:r>
          </a:p>
          <a:p>
            <a:pPr lvl="2">
              <a:defRPr/>
            </a:pPr>
            <a:r>
              <a:rPr lang="en-US" sz="2800" b="1" dirty="0" err="1">
                <a:latin typeface="Verdana" pitchFamily="34" charset="0"/>
              </a:rPr>
              <a:t>Ophiuroidea</a:t>
            </a:r>
            <a:r>
              <a:rPr lang="en-US" sz="2800" b="1" dirty="0">
                <a:latin typeface="Verdana" pitchFamily="34" charset="0"/>
              </a:rPr>
              <a:t> </a:t>
            </a:r>
          </a:p>
          <a:p>
            <a:pPr lvl="2">
              <a:defRPr/>
            </a:pPr>
            <a:r>
              <a:rPr lang="en-US" sz="2800" b="1" dirty="0" err="1">
                <a:latin typeface="Verdana" pitchFamily="34" charset="0"/>
              </a:rPr>
              <a:t>Asteroidea</a:t>
            </a:r>
            <a:r>
              <a:rPr lang="en-US" sz="2800" b="1" dirty="0">
                <a:latin typeface="Verdana" pitchFamily="34" charset="0"/>
              </a:rPr>
              <a:t> </a:t>
            </a:r>
          </a:p>
          <a:p>
            <a:pPr lvl="2">
              <a:defRPr/>
            </a:pPr>
            <a:r>
              <a:rPr lang="en-US" sz="2800" b="1" dirty="0" err="1">
                <a:latin typeface="Verdana" pitchFamily="34" charset="0"/>
              </a:rPr>
              <a:t>Crinoidea</a:t>
            </a:r>
            <a:r>
              <a:rPr lang="en-US" sz="2800" b="1" dirty="0">
                <a:latin typeface="Verdana" pitchFamily="34" charset="0"/>
              </a:rPr>
              <a:t> </a:t>
            </a:r>
          </a:p>
          <a:p>
            <a:pPr lvl="2">
              <a:defRPr/>
            </a:pPr>
            <a:r>
              <a:rPr lang="en-US" sz="2800" b="1" dirty="0" err="1">
                <a:latin typeface="Verdana" pitchFamily="34" charset="0"/>
              </a:rPr>
              <a:t>Holothuroidea</a:t>
            </a:r>
            <a:endParaRPr lang="en-US" sz="2800" b="1" dirty="0">
              <a:latin typeface="Verdana" pitchFamily="34" charset="0"/>
            </a:endParaRPr>
          </a:p>
          <a:p>
            <a:pPr lvl="2">
              <a:defRPr/>
            </a:pPr>
            <a:r>
              <a:rPr lang="en-US" sz="2800" b="1" dirty="0" err="1">
                <a:latin typeface="Verdana" pitchFamily="34" charset="0"/>
              </a:rPr>
              <a:t>Echinoidea</a:t>
            </a:r>
            <a:endParaRPr lang="en-US" sz="2800" b="1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1355725" y="1412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685800" y="533400"/>
            <a:ext cx="5257800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Verdana" pitchFamily="34" charset="0"/>
              </a:rPr>
              <a:t>Class</a:t>
            </a:r>
            <a:r>
              <a:rPr lang="en-US" sz="2400">
                <a:latin typeface="Verdana" pitchFamily="34" charset="0"/>
              </a:rPr>
              <a:t> </a:t>
            </a:r>
            <a:r>
              <a:rPr lang="en-US" sz="4400" b="1">
                <a:solidFill>
                  <a:srgbClr val="008080"/>
                </a:solidFill>
                <a:latin typeface="Verdana" pitchFamily="34" charset="0"/>
              </a:rPr>
              <a:t>Crinoidea</a:t>
            </a:r>
          </a:p>
          <a:p>
            <a:r>
              <a:rPr lang="en-US" sz="2400">
                <a:latin typeface="Verdana" pitchFamily="34" charset="0"/>
              </a:rPr>
              <a:t>- </a:t>
            </a:r>
            <a:r>
              <a:rPr lang="en-US" sz="2400" b="1">
                <a:latin typeface="Verdana" pitchFamily="34" charset="0"/>
              </a:rPr>
              <a:t>Sea Lilies and Feather Stars</a:t>
            </a:r>
          </a:p>
          <a:p>
            <a:r>
              <a:rPr lang="en-US" sz="2000">
                <a:latin typeface="Verdana" pitchFamily="34" charset="0"/>
              </a:rPr>
              <a:t>Mouth on upper surface of body</a:t>
            </a:r>
          </a:p>
          <a:p>
            <a:r>
              <a:rPr lang="en-US" sz="2000">
                <a:latin typeface="Verdana" pitchFamily="34" charset="0"/>
              </a:rPr>
              <a:t>Madreporite is oral instead of aboral</a:t>
            </a:r>
          </a:p>
          <a:p>
            <a:r>
              <a:rPr lang="en-US" sz="2000">
                <a:latin typeface="Verdana" pitchFamily="34" charset="0"/>
              </a:rPr>
              <a:t>Tube feet used mainly for feeding</a:t>
            </a:r>
            <a:r>
              <a:rPr lang="en-US" sz="2400">
                <a:latin typeface="Verdana" pitchFamily="34" charset="0"/>
              </a:rPr>
              <a:t> </a:t>
            </a:r>
            <a:endParaRPr lang="en-US" sz="2000">
              <a:latin typeface="Verdana" pitchFamily="34" charset="0"/>
            </a:endParaRPr>
          </a:p>
        </p:txBody>
      </p:sp>
      <p:sp>
        <p:nvSpPr>
          <p:cNvPr id="8197" name="Freeform 4"/>
          <p:cNvSpPr>
            <a:spLocks/>
          </p:cNvSpPr>
          <p:nvPr/>
        </p:nvSpPr>
        <p:spPr bwMode="auto">
          <a:xfrm>
            <a:off x="1468438" y="4970463"/>
            <a:ext cx="373062" cy="1147762"/>
          </a:xfrm>
          <a:custGeom>
            <a:avLst/>
            <a:gdLst>
              <a:gd name="T0" fmla="*/ 0 w 235"/>
              <a:gd name="T1" fmla="*/ 0 h 723"/>
              <a:gd name="T2" fmla="*/ 2147483647 w 235"/>
              <a:gd name="T3" fmla="*/ 2147483647 h 723"/>
              <a:gd name="T4" fmla="*/ 2147483647 w 235"/>
              <a:gd name="T5" fmla="*/ 2147483647 h 723"/>
              <a:gd name="T6" fmla="*/ 2147483647 w 235"/>
              <a:gd name="T7" fmla="*/ 2147483647 h 723"/>
              <a:gd name="T8" fmla="*/ 2147483647 w 235"/>
              <a:gd name="T9" fmla="*/ 2147483647 h 723"/>
              <a:gd name="T10" fmla="*/ 2147483647 w 235"/>
              <a:gd name="T11" fmla="*/ 2147483647 h 723"/>
              <a:gd name="T12" fmla="*/ 2147483647 w 235"/>
              <a:gd name="T13" fmla="*/ 2147483647 h 723"/>
              <a:gd name="T14" fmla="*/ 2147483647 w 235"/>
              <a:gd name="T15" fmla="*/ 2147483647 h 723"/>
              <a:gd name="T16" fmla="*/ 2147483647 w 235"/>
              <a:gd name="T17" fmla="*/ 0 h 72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35"/>
              <a:gd name="T28" fmla="*/ 0 h 723"/>
              <a:gd name="T29" fmla="*/ 235 w 235"/>
              <a:gd name="T30" fmla="*/ 723 h 72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35" h="723">
                <a:moveTo>
                  <a:pt x="0" y="0"/>
                </a:moveTo>
                <a:cubicBezTo>
                  <a:pt x="37" y="11"/>
                  <a:pt x="44" y="17"/>
                  <a:pt x="65" y="49"/>
                </a:cubicBezTo>
                <a:cubicBezTo>
                  <a:pt x="81" y="98"/>
                  <a:pt x="109" y="152"/>
                  <a:pt x="138" y="195"/>
                </a:cubicBezTo>
                <a:cubicBezTo>
                  <a:pt x="160" y="262"/>
                  <a:pt x="152" y="227"/>
                  <a:pt x="162" y="301"/>
                </a:cubicBezTo>
                <a:cubicBezTo>
                  <a:pt x="167" y="538"/>
                  <a:pt x="100" y="605"/>
                  <a:pt x="211" y="723"/>
                </a:cubicBezTo>
                <a:cubicBezTo>
                  <a:pt x="231" y="702"/>
                  <a:pt x="235" y="704"/>
                  <a:pt x="235" y="666"/>
                </a:cubicBezTo>
                <a:cubicBezTo>
                  <a:pt x="235" y="504"/>
                  <a:pt x="234" y="341"/>
                  <a:pt x="227" y="179"/>
                </a:cubicBezTo>
                <a:cubicBezTo>
                  <a:pt x="225" y="134"/>
                  <a:pt x="211" y="137"/>
                  <a:pt x="195" y="106"/>
                </a:cubicBezTo>
                <a:cubicBezTo>
                  <a:pt x="176" y="70"/>
                  <a:pt x="178" y="41"/>
                  <a:pt x="178" y="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8" name="Freeform 5"/>
          <p:cNvSpPr>
            <a:spLocks/>
          </p:cNvSpPr>
          <p:nvPr/>
        </p:nvSpPr>
        <p:spPr bwMode="auto">
          <a:xfrm>
            <a:off x="1828800" y="5010150"/>
            <a:ext cx="244475" cy="1108075"/>
          </a:xfrm>
          <a:custGeom>
            <a:avLst/>
            <a:gdLst>
              <a:gd name="T0" fmla="*/ 0 w 154"/>
              <a:gd name="T1" fmla="*/ 2147483647 h 698"/>
              <a:gd name="T2" fmla="*/ 2147483647 w 154"/>
              <a:gd name="T3" fmla="*/ 2147483647 h 698"/>
              <a:gd name="T4" fmla="*/ 2147483647 w 154"/>
              <a:gd name="T5" fmla="*/ 2147483647 h 698"/>
              <a:gd name="T6" fmla="*/ 2147483647 w 154"/>
              <a:gd name="T7" fmla="*/ 2147483647 h 698"/>
              <a:gd name="T8" fmla="*/ 2147483647 w 154"/>
              <a:gd name="T9" fmla="*/ 2147483647 h 698"/>
              <a:gd name="T10" fmla="*/ 2147483647 w 154"/>
              <a:gd name="T11" fmla="*/ 2147483647 h 698"/>
              <a:gd name="T12" fmla="*/ 2147483647 w 154"/>
              <a:gd name="T13" fmla="*/ 0 h 6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4"/>
              <a:gd name="T22" fmla="*/ 0 h 698"/>
              <a:gd name="T23" fmla="*/ 154 w 154"/>
              <a:gd name="T24" fmla="*/ 698 h 6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4" h="698">
                <a:moveTo>
                  <a:pt x="0" y="698"/>
                </a:moveTo>
                <a:cubicBezTo>
                  <a:pt x="16" y="687"/>
                  <a:pt x="33" y="676"/>
                  <a:pt x="49" y="665"/>
                </a:cubicBezTo>
                <a:cubicBezTo>
                  <a:pt x="57" y="660"/>
                  <a:pt x="73" y="649"/>
                  <a:pt x="73" y="649"/>
                </a:cubicBezTo>
                <a:cubicBezTo>
                  <a:pt x="98" y="574"/>
                  <a:pt x="95" y="603"/>
                  <a:pt x="81" y="495"/>
                </a:cubicBezTo>
                <a:cubicBezTo>
                  <a:pt x="77" y="468"/>
                  <a:pt x="65" y="414"/>
                  <a:pt x="65" y="414"/>
                </a:cubicBezTo>
                <a:cubicBezTo>
                  <a:pt x="65" y="413"/>
                  <a:pt x="68" y="181"/>
                  <a:pt x="81" y="113"/>
                </a:cubicBezTo>
                <a:cubicBezTo>
                  <a:pt x="88" y="80"/>
                  <a:pt x="111" y="0"/>
                  <a:pt x="154" y="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9" name="Freeform 6"/>
          <p:cNvSpPr>
            <a:spLocks/>
          </p:cNvSpPr>
          <p:nvPr/>
        </p:nvSpPr>
        <p:spPr bwMode="auto">
          <a:xfrm>
            <a:off x="1876425" y="5022850"/>
            <a:ext cx="584200" cy="1100138"/>
          </a:xfrm>
          <a:custGeom>
            <a:avLst/>
            <a:gdLst>
              <a:gd name="T0" fmla="*/ 2147483647 w 368"/>
              <a:gd name="T1" fmla="*/ 0 h 693"/>
              <a:gd name="T2" fmla="*/ 2147483647 w 368"/>
              <a:gd name="T3" fmla="*/ 2147483647 h 693"/>
              <a:gd name="T4" fmla="*/ 2147483647 w 368"/>
              <a:gd name="T5" fmla="*/ 2147483647 h 693"/>
              <a:gd name="T6" fmla="*/ 2147483647 w 368"/>
              <a:gd name="T7" fmla="*/ 2147483647 h 693"/>
              <a:gd name="T8" fmla="*/ 2147483647 w 368"/>
              <a:gd name="T9" fmla="*/ 2147483647 h 693"/>
              <a:gd name="T10" fmla="*/ 2147483647 w 368"/>
              <a:gd name="T11" fmla="*/ 2147483647 h 693"/>
              <a:gd name="T12" fmla="*/ 2147483647 w 368"/>
              <a:gd name="T13" fmla="*/ 2147483647 h 693"/>
              <a:gd name="T14" fmla="*/ 2147483647 w 368"/>
              <a:gd name="T15" fmla="*/ 2147483647 h 693"/>
              <a:gd name="T16" fmla="*/ 2147483647 w 368"/>
              <a:gd name="T17" fmla="*/ 2147483647 h 693"/>
              <a:gd name="T18" fmla="*/ 2147483647 w 368"/>
              <a:gd name="T19" fmla="*/ 2147483647 h 693"/>
              <a:gd name="T20" fmla="*/ 2147483647 w 368"/>
              <a:gd name="T21" fmla="*/ 2147483647 h 693"/>
              <a:gd name="T22" fmla="*/ 2147483647 w 368"/>
              <a:gd name="T23" fmla="*/ 2147483647 h 693"/>
              <a:gd name="T24" fmla="*/ 2147483647 w 368"/>
              <a:gd name="T25" fmla="*/ 2147483647 h 693"/>
              <a:gd name="T26" fmla="*/ 2147483647 w 368"/>
              <a:gd name="T27" fmla="*/ 2147483647 h 693"/>
              <a:gd name="T28" fmla="*/ 2147483647 w 368"/>
              <a:gd name="T29" fmla="*/ 2147483647 h 69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68"/>
              <a:gd name="T46" fmla="*/ 0 h 693"/>
              <a:gd name="T47" fmla="*/ 368 w 368"/>
              <a:gd name="T48" fmla="*/ 693 h 69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68" h="693">
                <a:moveTo>
                  <a:pt x="278" y="0"/>
                </a:moveTo>
                <a:cubicBezTo>
                  <a:pt x="258" y="30"/>
                  <a:pt x="224" y="45"/>
                  <a:pt x="189" y="57"/>
                </a:cubicBezTo>
                <a:cubicBezTo>
                  <a:pt x="165" y="75"/>
                  <a:pt x="145" y="92"/>
                  <a:pt x="124" y="114"/>
                </a:cubicBezTo>
                <a:cubicBezTo>
                  <a:pt x="114" y="144"/>
                  <a:pt x="100" y="164"/>
                  <a:pt x="92" y="195"/>
                </a:cubicBezTo>
                <a:cubicBezTo>
                  <a:pt x="97" y="278"/>
                  <a:pt x="106" y="349"/>
                  <a:pt x="116" y="430"/>
                </a:cubicBezTo>
                <a:cubicBezTo>
                  <a:pt x="112" y="491"/>
                  <a:pt x="120" y="599"/>
                  <a:pt x="67" y="649"/>
                </a:cubicBezTo>
                <a:cubicBezTo>
                  <a:pt x="64" y="657"/>
                  <a:pt x="65" y="667"/>
                  <a:pt x="59" y="673"/>
                </a:cubicBezTo>
                <a:cubicBezTo>
                  <a:pt x="53" y="679"/>
                  <a:pt x="43" y="678"/>
                  <a:pt x="35" y="681"/>
                </a:cubicBezTo>
                <a:cubicBezTo>
                  <a:pt x="0" y="693"/>
                  <a:pt x="3" y="693"/>
                  <a:pt x="43" y="681"/>
                </a:cubicBezTo>
                <a:cubicBezTo>
                  <a:pt x="51" y="679"/>
                  <a:pt x="59" y="676"/>
                  <a:pt x="67" y="673"/>
                </a:cubicBezTo>
                <a:cubicBezTo>
                  <a:pt x="87" y="654"/>
                  <a:pt x="109" y="648"/>
                  <a:pt x="132" y="633"/>
                </a:cubicBezTo>
                <a:cubicBezTo>
                  <a:pt x="164" y="585"/>
                  <a:pt x="171" y="557"/>
                  <a:pt x="189" y="503"/>
                </a:cubicBezTo>
                <a:cubicBezTo>
                  <a:pt x="191" y="448"/>
                  <a:pt x="175" y="206"/>
                  <a:pt x="230" y="154"/>
                </a:cubicBezTo>
                <a:cubicBezTo>
                  <a:pt x="232" y="146"/>
                  <a:pt x="246" y="91"/>
                  <a:pt x="262" y="81"/>
                </a:cubicBezTo>
                <a:cubicBezTo>
                  <a:pt x="281" y="69"/>
                  <a:pt x="341" y="49"/>
                  <a:pt x="368" y="49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0" name="Freeform 7"/>
          <p:cNvSpPr>
            <a:spLocks/>
          </p:cNvSpPr>
          <p:nvPr/>
        </p:nvSpPr>
        <p:spPr bwMode="auto">
          <a:xfrm>
            <a:off x="1558925" y="6143625"/>
            <a:ext cx="277813" cy="166688"/>
          </a:xfrm>
          <a:custGeom>
            <a:avLst/>
            <a:gdLst>
              <a:gd name="T0" fmla="*/ 0 w 175"/>
              <a:gd name="T1" fmla="*/ 2147483647 h 105"/>
              <a:gd name="T2" fmla="*/ 2147483647 w 175"/>
              <a:gd name="T3" fmla="*/ 2147483647 h 105"/>
              <a:gd name="T4" fmla="*/ 2147483647 w 175"/>
              <a:gd name="T5" fmla="*/ 2147483647 h 105"/>
              <a:gd name="T6" fmla="*/ 2147483647 w 175"/>
              <a:gd name="T7" fmla="*/ 0 h 105"/>
              <a:gd name="T8" fmla="*/ 2147483647 w 175"/>
              <a:gd name="T9" fmla="*/ 2147483647 h 105"/>
              <a:gd name="T10" fmla="*/ 2147483647 w 175"/>
              <a:gd name="T11" fmla="*/ 2147483647 h 105"/>
              <a:gd name="T12" fmla="*/ 2147483647 w 175"/>
              <a:gd name="T13" fmla="*/ 2147483647 h 105"/>
              <a:gd name="T14" fmla="*/ 2147483647 w 175"/>
              <a:gd name="T15" fmla="*/ 214748364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75"/>
              <a:gd name="T25" fmla="*/ 0 h 105"/>
              <a:gd name="T26" fmla="*/ 175 w 175"/>
              <a:gd name="T27" fmla="*/ 105 h 10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75" h="105">
                <a:moveTo>
                  <a:pt x="0" y="89"/>
                </a:moveTo>
                <a:cubicBezTo>
                  <a:pt x="13" y="49"/>
                  <a:pt x="5" y="39"/>
                  <a:pt x="40" y="24"/>
                </a:cubicBezTo>
                <a:cubicBezTo>
                  <a:pt x="56" y="17"/>
                  <a:pt x="73" y="13"/>
                  <a:pt x="89" y="8"/>
                </a:cubicBezTo>
                <a:cubicBezTo>
                  <a:pt x="97" y="5"/>
                  <a:pt x="113" y="0"/>
                  <a:pt x="113" y="0"/>
                </a:cubicBezTo>
                <a:cubicBezTo>
                  <a:pt x="175" y="15"/>
                  <a:pt x="141" y="1"/>
                  <a:pt x="121" y="16"/>
                </a:cubicBezTo>
                <a:cubicBezTo>
                  <a:pt x="107" y="27"/>
                  <a:pt x="101" y="44"/>
                  <a:pt x="89" y="57"/>
                </a:cubicBezTo>
                <a:cubicBezTo>
                  <a:pt x="86" y="65"/>
                  <a:pt x="85" y="73"/>
                  <a:pt x="81" y="81"/>
                </a:cubicBezTo>
                <a:cubicBezTo>
                  <a:pt x="77" y="90"/>
                  <a:pt x="65" y="105"/>
                  <a:pt x="65" y="105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1" name="Freeform 8"/>
          <p:cNvSpPr>
            <a:spLocks/>
          </p:cNvSpPr>
          <p:nvPr/>
        </p:nvSpPr>
        <p:spPr bwMode="auto">
          <a:xfrm>
            <a:off x="1811338" y="6172200"/>
            <a:ext cx="184150" cy="125413"/>
          </a:xfrm>
          <a:custGeom>
            <a:avLst/>
            <a:gdLst>
              <a:gd name="T0" fmla="*/ 2147483647 w 116"/>
              <a:gd name="T1" fmla="*/ 2147483647 h 79"/>
              <a:gd name="T2" fmla="*/ 2147483647 w 116"/>
              <a:gd name="T3" fmla="*/ 2147483647 h 79"/>
              <a:gd name="T4" fmla="*/ 2147483647 w 116"/>
              <a:gd name="T5" fmla="*/ 2147483647 h 79"/>
              <a:gd name="T6" fmla="*/ 2147483647 w 116"/>
              <a:gd name="T7" fmla="*/ 2147483647 h 79"/>
              <a:gd name="T8" fmla="*/ 0 60000 65536"/>
              <a:gd name="T9" fmla="*/ 0 60000 65536"/>
              <a:gd name="T10" fmla="*/ 0 60000 65536"/>
              <a:gd name="T11" fmla="*/ 0 60000 65536"/>
              <a:gd name="T12" fmla="*/ 0 w 116"/>
              <a:gd name="T13" fmla="*/ 0 h 79"/>
              <a:gd name="T14" fmla="*/ 116 w 116"/>
              <a:gd name="T15" fmla="*/ 79 h 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6" h="79">
                <a:moveTo>
                  <a:pt x="35" y="71"/>
                </a:moveTo>
                <a:cubicBezTo>
                  <a:pt x="33" y="65"/>
                  <a:pt x="0" y="7"/>
                  <a:pt x="3" y="6"/>
                </a:cubicBezTo>
                <a:cubicBezTo>
                  <a:pt x="21" y="0"/>
                  <a:pt x="41" y="11"/>
                  <a:pt x="60" y="14"/>
                </a:cubicBezTo>
                <a:cubicBezTo>
                  <a:pt x="99" y="27"/>
                  <a:pt x="99" y="45"/>
                  <a:pt x="116" y="79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2" name="Line 9"/>
          <p:cNvSpPr>
            <a:spLocks noChangeShapeType="1"/>
          </p:cNvSpPr>
          <p:nvPr/>
        </p:nvSpPr>
        <p:spPr bwMode="auto">
          <a:xfrm>
            <a:off x="1295400" y="5791200"/>
            <a:ext cx="533400" cy="3048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03" name="Text Box 10"/>
          <p:cNvSpPr txBox="1">
            <a:spLocks noChangeArrowheads="1"/>
          </p:cNvSpPr>
          <p:nvPr/>
        </p:nvSpPr>
        <p:spPr bwMode="auto">
          <a:xfrm>
            <a:off x="381000" y="52578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Mouth</a:t>
            </a:r>
          </a:p>
        </p:txBody>
      </p:sp>
      <p:sp>
        <p:nvSpPr>
          <p:cNvPr id="8204" name="Freeform 11"/>
          <p:cNvSpPr>
            <a:spLocks/>
          </p:cNvSpPr>
          <p:nvPr/>
        </p:nvSpPr>
        <p:spPr bwMode="auto">
          <a:xfrm>
            <a:off x="3940175" y="4546600"/>
            <a:ext cx="515938" cy="619125"/>
          </a:xfrm>
          <a:custGeom>
            <a:avLst/>
            <a:gdLst>
              <a:gd name="T0" fmla="*/ 0 w 325"/>
              <a:gd name="T1" fmla="*/ 0 h 390"/>
              <a:gd name="T2" fmla="*/ 2147483647 w 325"/>
              <a:gd name="T3" fmla="*/ 2147483647 h 390"/>
              <a:gd name="T4" fmla="*/ 2147483647 w 325"/>
              <a:gd name="T5" fmla="*/ 2147483647 h 390"/>
              <a:gd name="T6" fmla="*/ 2147483647 w 325"/>
              <a:gd name="T7" fmla="*/ 2147483647 h 390"/>
              <a:gd name="T8" fmla="*/ 2147483647 w 325"/>
              <a:gd name="T9" fmla="*/ 2147483647 h 390"/>
              <a:gd name="T10" fmla="*/ 2147483647 w 325"/>
              <a:gd name="T11" fmla="*/ 2147483647 h 390"/>
              <a:gd name="T12" fmla="*/ 2147483647 w 325"/>
              <a:gd name="T13" fmla="*/ 2147483647 h 390"/>
              <a:gd name="T14" fmla="*/ 2147483647 w 325"/>
              <a:gd name="T15" fmla="*/ 2147483647 h 390"/>
              <a:gd name="T16" fmla="*/ 2147483647 w 325"/>
              <a:gd name="T17" fmla="*/ 2147483647 h 390"/>
              <a:gd name="T18" fmla="*/ 2147483647 w 325"/>
              <a:gd name="T19" fmla="*/ 2147483647 h 39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25"/>
              <a:gd name="T31" fmla="*/ 0 h 390"/>
              <a:gd name="T32" fmla="*/ 325 w 325"/>
              <a:gd name="T33" fmla="*/ 390 h 39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25" h="390">
                <a:moveTo>
                  <a:pt x="0" y="0"/>
                </a:moveTo>
                <a:cubicBezTo>
                  <a:pt x="38" y="12"/>
                  <a:pt x="28" y="24"/>
                  <a:pt x="49" y="57"/>
                </a:cubicBezTo>
                <a:cubicBezTo>
                  <a:pt x="59" y="119"/>
                  <a:pt x="58" y="182"/>
                  <a:pt x="73" y="243"/>
                </a:cubicBezTo>
                <a:cubicBezTo>
                  <a:pt x="83" y="348"/>
                  <a:pt x="59" y="352"/>
                  <a:pt x="147" y="381"/>
                </a:cubicBezTo>
                <a:cubicBezTo>
                  <a:pt x="174" y="390"/>
                  <a:pt x="162" y="389"/>
                  <a:pt x="179" y="389"/>
                </a:cubicBezTo>
                <a:cubicBezTo>
                  <a:pt x="205" y="380"/>
                  <a:pt x="218" y="366"/>
                  <a:pt x="244" y="357"/>
                </a:cubicBezTo>
                <a:cubicBezTo>
                  <a:pt x="249" y="341"/>
                  <a:pt x="255" y="324"/>
                  <a:pt x="260" y="308"/>
                </a:cubicBezTo>
                <a:cubicBezTo>
                  <a:pt x="263" y="300"/>
                  <a:pt x="268" y="284"/>
                  <a:pt x="268" y="284"/>
                </a:cubicBezTo>
                <a:cubicBezTo>
                  <a:pt x="264" y="226"/>
                  <a:pt x="240" y="133"/>
                  <a:pt x="260" y="73"/>
                </a:cubicBezTo>
                <a:cubicBezTo>
                  <a:pt x="268" y="49"/>
                  <a:pt x="325" y="32"/>
                  <a:pt x="325" y="32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5" name="Freeform 12"/>
          <p:cNvSpPr>
            <a:spLocks/>
          </p:cNvSpPr>
          <p:nvPr/>
        </p:nvSpPr>
        <p:spPr bwMode="auto">
          <a:xfrm>
            <a:off x="4083050" y="4559300"/>
            <a:ext cx="231775" cy="644525"/>
          </a:xfrm>
          <a:custGeom>
            <a:avLst/>
            <a:gdLst>
              <a:gd name="T0" fmla="*/ 0 w 146"/>
              <a:gd name="T1" fmla="*/ 0 h 406"/>
              <a:gd name="T2" fmla="*/ 2147483647 w 146"/>
              <a:gd name="T3" fmla="*/ 2147483647 h 406"/>
              <a:gd name="T4" fmla="*/ 2147483647 w 146"/>
              <a:gd name="T5" fmla="*/ 2147483647 h 406"/>
              <a:gd name="T6" fmla="*/ 2147483647 w 146"/>
              <a:gd name="T7" fmla="*/ 2147483647 h 406"/>
              <a:gd name="T8" fmla="*/ 2147483647 w 146"/>
              <a:gd name="T9" fmla="*/ 2147483647 h 406"/>
              <a:gd name="T10" fmla="*/ 2147483647 w 146"/>
              <a:gd name="T11" fmla="*/ 2147483647 h 406"/>
              <a:gd name="T12" fmla="*/ 2147483647 w 146"/>
              <a:gd name="T13" fmla="*/ 2147483647 h 406"/>
              <a:gd name="T14" fmla="*/ 2147483647 w 146"/>
              <a:gd name="T15" fmla="*/ 2147483647 h 4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6"/>
              <a:gd name="T25" fmla="*/ 0 h 406"/>
              <a:gd name="T26" fmla="*/ 146 w 146"/>
              <a:gd name="T27" fmla="*/ 406 h 40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6" h="406">
                <a:moveTo>
                  <a:pt x="0" y="0"/>
                </a:moveTo>
                <a:cubicBezTo>
                  <a:pt x="10" y="30"/>
                  <a:pt x="23" y="55"/>
                  <a:pt x="40" y="81"/>
                </a:cubicBezTo>
                <a:cubicBezTo>
                  <a:pt x="49" y="128"/>
                  <a:pt x="43" y="165"/>
                  <a:pt x="32" y="211"/>
                </a:cubicBezTo>
                <a:cubicBezTo>
                  <a:pt x="38" y="303"/>
                  <a:pt x="41" y="332"/>
                  <a:pt x="65" y="406"/>
                </a:cubicBezTo>
                <a:cubicBezTo>
                  <a:pt x="84" y="348"/>
                  <a:pt x="71" y="371"/>
                  <a:pt x="97" y="333"/>
                </a:cubicBezTo>
                <a:cubicBezTo>
                  <a:pt x="102" y="277"/>
                  <a:pt x="105" y="224"/>
                  <a:pt x="121" y="170"/>
                </a:cubicBezTo>
                <a:cubicBezTo>
                  <a:pt x="128" y="145"/>
                  <a:pt x="146" y="97"/>
                  <a:pt x="146" y="97"/>
                </a:cubicBezTo>
                <a:cubicBezTo>
                  <a:pt x="138" y="46"/>
                  <a:pt x="138" y="65"/>
                  <a:pt x="138" y="4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6" name="Freeform 13"/>
          <p:cNvSpPr>
            <a:spLocks/>
          </p:cNvSpPr>
          <p:nvPr/>
        </p:nvSpPr>
        <p:spPr bwMode="auto">
          <a:xfrm>
            <a:off x="3960813" y="4597400"/>
            <a:ext cx="392112" cy="1814513"/>
          </a:xfrm>
          <a:custGeom>
            <a:avLst/>
            <a:gdLst>
              <a:gd name="T0" fmla="*/ 2147483647 w 247"/>
              <a:gd name="T1" fmla="*/ 0 h 1143"/>
              <a:gd name="T2" fmla="*/ 2147483647 w 247"/>
              <a:gd name="T3" fmla="*/ 2147483647 h 1143"/>
              <a:gd name="T4" fmla="*/ 2147483647 w 247"/>
              <a:gd name="T5" fmla="*/ 2147483647 h 1143"/>
              <a:gd name="T6" fmla="*/ 2147483647 w 247"/>
              <a:gd name="T7" fmla="*/ 2147483647 h 1143"/>
              <a:gd name="T8" fmla="*/ 2147483647 w 247"/>
              <a:gd name="T9" fmla="*/ 2147483647 h 1143"/>
              <a:gd name="T10" fmla="*/ 2147483647 w 247"/>
              <a:gd name="T11" fmla="*/ 2147483647 h 1143"/>
              <a:gd name="T12" fmla="*/ 2147483647 w 247"/>
              <a:gd name="T13" fmla="*/ 2147483647 h 1143"/>
              <a:gd name="T14" fmla="*/ 2147483647 w 247"/>
              <a:gd name="T15" fmla="*/ 2147483647 h 1143"/>
              <a:gd name="T16" fmla="*/ 2147483647 w 247"/>
              <a:gd name="T17" fmla="*/ 2147483647 h 1143"/>
              <a:gd name="T18" fmla="*/ 2147483647 w 247"/>
              <a:gd name="T19" fmla="*/ 2147483647 h 1143"/>
              <a:gd name="T20" fmla="*/ 2147483647 w 247"/>
              <a:gd name="T21" fmla="*/ 2147483647 h 1143"/>
              <a:gd name="T22" fmla="*/ 2147483647 w 247"/>
              <a:gd name="T23" fmla="*/ 2147483647 h 1143"/>
              <a:gd name="T24" fmla="*/ 2147483647 w 247"/>
              <a:gd name="T25" fmla="*/ 2147483647 h 1143"/>
              <a:gd name="T26" fmla="*/ 2147483647 w 247"/>
              <a:gd name="T27" fmla="*/ 2147483647 h 1143"/>
              <a:gd name="T28" fmla="*/ 2147483647 w 247"/>
              <a:gd name="T29" fmla="*/ 2147483647 h 1143"/>
              <a:gd name="T30" fmla="*/ 2147483647 w 247"/>
              <a:gd name="T31" fmla="*/ 2147483647 h 1143"/>
              <a:gd name="T32" fmla="*/ 2147483647 w 247"/>
              <a:gd name="T33" fmla="*/ 2147483647 h 1143"/>
              <a:gd name="T34" fmla="*/ 2147483647 w 247"/>
              <a:gd name="T35" fmla="*/ 2147483647 h 1143"/>
              <a:gd name="T36" fmla="*/ 2147483647 w 247"/>
              <a:gd name="T37" fmla="*/ 2147483647 h 1143"/>
              <a:gd name="T38" fmla="*/ 2147483647 w 247"/>
              <a:gd name="T39" fmla="*/ 2147483647 h 1143"/>
              <a:gd name="T40" fmla="*/ 2147483647 w 247"/>
              <a:gd name="T41" fmla="*/ 2147483647 h 1143"/>
              <a:gd name="T42" fmla="*/ 2147483647 w 247"/>
              <a:gd name="T43" fmla="*/ 2147483647 h 114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47"/>
              <a:gd name="T67" fmla="*/ 0 h 1143"/>
              <a:gd name="T68" fmla="*/ 247 w 247"/>
              <a:gd name="T69" fmla="*/ 1143 h 1143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47" h="1143">
                <a:moveTo>
                  <a:pt x="158" y="0"/>
                </a:moveTo>
                <a:cubicBezTo>
                  <a:pt x="167" y="56"/>
                  <a:pt x="179" y="105"/>
                  <a:pt x="166" y="162"/>
                </a:cubicBezTo>
                <a:cubicBezTo>
                  <a:pt x="162" y="179"/>
                  <a:pt x="155" y="195"/>
                  <a:pt x="150" y="211"/>
                </a:cubicBezTo>
                <a:cubicBezTo>
                  <a:pt x="147" y="219"/>
                  <a:pt x="142" y="235"/>
                  <a:pt x="142" y="235"/>
                </a:cubicBezTo>
                <a:cubicBezTo>
                  <a:pt x="130" y="311"/>
                  <a:pt x="154" y="373"/>
                  <a:pt x="166" y="446"/>
                </a:cubicBezTo>
                <a:cubicBezTo>
                  <a:pt x="160" y="618"/>
                  <a:pt x="140" y="786"/>
                  <a:pt x="125" y="958"/>
                </a:cubicBezTo>
                <a:cubicBezTo>
                  <a:pt x="120" y="1015"/>
                  <a:pt x="119" y="1019"/>
                  <a:pt x="77" y="1047"/>
                </a:cubicBezTo>
                <a:cubicBezTo>
                  <a:pt x="74" y="1055"/>
                  <a:pt x="72" y="1063"/>
                  <a:pt x="69" y="1071"/>
                </a:cubicBezTo>
                <a:cubicBezTo>
                  <a:pt x="65" y="1083"/>
                  <a:pt x="47" y="1118"/>
                  <a:pt x="77" y="1079"/>
                </a:cubicBezTo>
                <a:cubicBezTo>
                  <a:pt x="103" y="1045"/>
                  <a:pt x="112" y="1026"/>
                  <a:pt x="142" y="998"/>
                </a:cubicBezTo>
                <a:cubicBezTo>
                  <a:pt x="200" y="1017"/>
                  <a:pt x="176" y="1005"/>
                  <a:pt x="215" y="1031"/>
                </a:cubicBezTo>
                <a:lnTo>
                  <a:pt x="247" y="1104"/>
                </a:lnTo>
                <a:cubicBezTo>
                  <a:pt x="247" y="1104"/>
                  <a:pt x="231" y="1055"/>
                  <a:pt x="231" y="1055"/>
                </a:cubicBezTo>
                <a:cubicBezTo>
                  <a:pt x="215" y="1050"/>
                  <a:pt x="182" y="1039"/>
                  <a:pt x="182" y="1039"/>
                </a:cubicBezTo>
                <a:cubicBezTo>
                  <a:pt x="152" y="1007"/>
                  <a:pt x="152" y="1033"/>
                  <a:pt x="142" y="1063"/>
                </a:cubicBezTo>
                <a:cubicBezTo>
                  <a:pt x="155" y="1143"/>
                  <a:pt x="153" y="1113"/>
                  <a:pt x="134" y="1063"/>
                </a:cubicBezTo>
                <a:cubicBezTo>
                  <a:pt x="122" y="1031"/>
                  <a:pt x="128" y="1047"/>
                  <a:pt x="117" y="1014"/>
                </a:cubicBezTo>
                <a:cubicBezTo>
                  <a:pt x="75" y="1021"/>
                  <a:pt x="54" y="1024"/>
                  <a:pt x="20" y="1047"/>
                </a:cubicBezTo>
                <a:cubicBezTo>
                  <a:pt x="15" y="1055"/>
                  <a:pt x="0" y="1062"/>
                  <a:pt x="4" y="1071"/>
                </a:cubicBezTo>
                <a:cubicBezTo>
                  <a:pt x="8" y="1079"/>
                  <a:pt x="20" y="1067"/>
                  <a:pt x="28" y="1063"/>
                </a:cubicBezTo>
                <a:cubicBezTo>
                  <a:pt x="88" y="1033"/>
                  <a:pt x="16" y="1058"/>
                  <a:pt x="77" y="1039"/>
                </a:cubicBezTo>
                <a:cubicBezTo>
                  <a:pt x="88" y="1028"/>
                  <a:pt x="142" y="977"/>
                  <a:pt x="142" y="1014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7" name="Text Box 14"/>
          <p:cNvSpPr txBox="1">
            <a:spLocks noChangeArrowheads="1"/>
          </p:cNvSpPr>
          <p:nvPr/>
        </p:nvSpPr>
        <p:spPr bwMode="auto">
          <a:xfrm>
            <a:off x="1295400" y="4038600"/>
            <a:ext cx="1600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 Unicode MS" pitchFamily="34" charset="-128"/>
              </a:rPr>
              <a:t>Feather Star</a:t>
            </a:r>
          </a:p>
        </p:txBody>
      </p:sp>
      <p:sp>
        <p:nvSpPr>
          <p:cNvPr id="8208" name="Text Box 15"/>
          <p:cNvSpPr txBox="1">
            <a:spLocks noChangeArrowheads="1"/>
          </p:cNvSpPr>
          <p:nvPr/>
        </p:nvSpPr>
        <p:spPr bwMode="auto">
          <a:xfrm>
            <a:off x="3657600" y="3276600"/>
            <a:ext cx="1295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 Unicode MS" pitchFamily="34" charset="-128"/>
              </a:rPr>
              <a:t>Stalked crinoid = Sea Lily</a:t>
            </a:r>
          </a:p>
        </p:txBody>
      </p:sp>
      <p:sp>
        <p:nvSpPr>
          <p:cNvPr id="8209" name="Text Box 16"/>
          <p:cNvSpPr txBox="1">
            <a:spLocks noChangeArrowheads="1"/>
          </p:cNvSpPr>
          <p:nvPr/>
        </p:nvSpPr>
        <p:spPr bwMode="auto">
          <a:xfrm>
            <a:off x="2743200" y="60198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Cirri</a:t>
            </a:r>
          </a:p>
        </p:txBody>
      </p:sp>
      <p:sp>
        <p:nvSpPr>
          <p:cNvPr id="8210" name="Line 17"/>
          <p:cNvSpPr>
            <a:spLocks noChangeShapeType="1"/>
          </p:cNvSpPr>
          <p:nvPr/>
        </p:nvSpPr>
        <p:spPr bwMode="auto">
          <a:xfrm>
            <a:off x="3429000" y="6248400"/>
            <a:ext cx="3810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11" name="Line 18"/>
          <p:cNvSpPr>
            <a:spLocks noChangeShapeType="1"/>
          </p:cNvSpPr>
          <p:nvPr/>
        </p:nvSpPr>
        <p:spPr bwMode="auto">
          <a:xfrm flipH="1">
            <a:off x="2057400" y="6248400"/>
            <a:ext cx="6858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8194" name="Object 19"/>
          <p:cNvGraphicFramePr>
            <a:graphicFrameLocks noChangeAspect="1"/>
          </p:cNvGraphicFramePr>
          <p:nvPr/>
        </p:nvGraphicFramePr>
        <p:xfrm>
          <a:off x="5915025" y="2895600"/>
          <a:ext cx="2776538" cy="3606800"/>
        </p:xfrm>
        <a:graphic>
          <a:graphicData uri="http://schemas.openxmlformats.org/presentationml/2006/ole">
            <p:oleObj spid="_x0000_s6146" name="Image" r:id="rId3" imgW="6058746" imgH="7868748" progId="PSP5.Image">
              <p:embed/>
            </p:oleObj>
          </a:graphicData>
        </a:graphic>
      </p:graphicFrame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4724400" y="51816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Cirri</a:t>
            </a:r>
          </a:p>
        </p:txBody>
      </p:sp>
      <p:sp>
        <p:nvSpPr>
          <p:cNvPr id="8213" name="Line 21"/>
          <p:cNvSpPr>
            <a:spLocks noChangeShapeType="1"/>
          </p:cNvSpPr>
          <p:nvPr/>
        </p:nvSpPr>
        <p:spPr bwMode="auto">
          <a:xfrm>
            <a:off x="5410200" y="5410200"/>
            <a:ext cx="18288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14" name="Text Box 22"/>
          <p:cNvSpPr txBox="1">
            <a:spLocks noChangeArrowheads="1"/>
          </p:cNvSpPr>
          <p:nvPr/>
        </p:nvSpPr>
        <p:spPr bwMode="auto">
          <a:xfrm>
            <a:off x="6172200" y="914400"/>
            <a:ext cx="25146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Verdana" pitchFamily="34" charset="0"/>
              </a:rPr>
              <a:t>Sounds (and are) much prettier than our specimens </a:t>
            </a:r>
          </a:p>
          <a:p>
            <a:r>
              <a:rPr lang="en-US">
                <a:latin typeface="Verdana" pitchFamily="34" charset="0"/>
              </a:rPr>
              <a:t>would have you believe!</a:t>
            </a:r>
          </a:p>
        </p:txBody>
      </p:sp>
      <p:sp>
        <p:nvSpPr>
          <p:cNvPr id="23" name="Oval 22"/>
          <p:cNvSpPr/>
          <p:nvPr/>
        </p:nvSpPr>
        <p:spPr>
          <a:xfrm>
            <a:off x="7239000" y="5029200"/>
            <a:ext cx="838200" cy="762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08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2"/>
          <p:cNvSpPr txBox="1">
            <a:spLocks noChangeArrowheads="1"/>
          </p:cNvSpPr>
          <p:nvPr/>
        </p:nvSpPr>
        <p:spPr bwMode="auto">
          <a:xfrm>
            <a:off x="1355725" y="1412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9221" name="Text Box 3"/>
          <p:cNvSpPr txBox="1">
            <a:spLocks noChangeArrowheads="1"/>
          </p:cNvSpPr>
          <p:nvPr/>
        </p:nvSpPr>
        <p:spPr bwMode="auto">
          <a:xfrm>
            <a:off x="304800" y="736600"/>
            <a:ext cx="4926013" cy="53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Verdana" pitchFamily="34" charset="0"/>
              </a:rPr>
              <a:t>Class</a:t>
            </a:r>
            <a:r>
              <a:rPr lang="en-US" sz="2400">
                <a:latin typeface="Verdana" pitchFamily="34" charset="0"/>
              </a:rPr>
              <a:t> </a:t>
            </a:r>
            <a:r>
              <a:rPr lang="en-US" sz="3600" b="1">
                <a:solidFill>
                  <a:srgbClr val="008080"/>
                </a:solidFill>
                <a:latin typeface="Verdana" pitchFamily="34" charset="0"/>
              </a:rPr>
              <a:t>Ophiuroidea</a:t>
            </a:r>
            <a:r>
              <a:rPr lang="en-US" sz="3600" b="1">
                <a:latin typeface="Verdana" pitchFamily="34" charset="0"/>
              </a:rPr>
              <a:t> </a:t>
            </a:r>
          </a:p>
          <a:p>
            <a:r>
              <a:rPr lang="en-US" sz="2400">
                <a:latin typeface="Verdana" pitchFamily="34" charset="0"/>
              </a:rPr>
              <a:t>- </a:t>
            </a:r>
            <a:r>
              <a:rPr lang="en-US" sz="2400" b="1">
                <a:latin typeface="Verdana" pitchFamily="34" charset="0"/>
              </a:rPr>
              <a:t>Brittle Stars, Basket Stars</a:t>
            </a:r>
          </a:p>
          <a:p>
            <a:r>
              <a:rPr lang="en-US" sz="2400" b="1">
                <a:latin typeface="Verdana" pitchFamily="34" charset="0"/>
              </a:rPr>
              <a:t>  	</a:t>
            </a:r>
          </a:p>
          <a:p>
            <a:r>
              <a:rPr lang="en-US" sz="3600">
                <a:latin typeface="Verdana" pitchFamily="34" charset="0"/>
              </a:rPr>
              <a:t>No Anus, all organs </a:t>
            </a:r>
          </a:p>
          <a:p>
            <a:r>
              <a:rPr lang="en-US" sz="3600">
                <a:latin typeface="Verdana" pitchFamily="34" charset="0"/>
              </a:rPr>
              <a:t>in central disk</a:t>
            </a:r>
          </a:p>
          <a:p>
            <a:endParaRPr lang="en-US" sz="2000">
              <a:latin typeface="Verdana" pitchFamily="34" charset="0"/>
            </a:endParaRPr>
          </a:p>
          <a:p>
            <a:r>
              <a:rPr lang="en-US" sz="2400">
                <a:latin typeface="Verdana" pitchFamily="34" charset="0"/>
              </a:rPr>
              <a:t>What is the advantage of </a:t>
            </a:r>
          </a:p>
          <a:p>
            <a:r>
              <a:rPr lang="en-US" sz="2400">
                <a:latin typeface="Verdana" pitchFamily="34" charset="0"/>
              </a:rPr>
              <a:t>having an anus?  </a:t>
            </a:r>
          </a:p>
          <a:p>
            <a:endParaRPr lang="en-US" sz="2400">
              <a:latin typeface="Verdana" pitchFamily="34" charset="0"/>
            </a:endParaRPr>
          </a:p>
          <a:p>
            <a:r>
              <a:rPr lang="en-US" sz="2400">
                <a:latin typeface="Verdana" pitchFamily="34" charset="0"/>
              </a:rPr>
              <a:t>First phylum to have an anus?</a:t>
            </a:r>
          </a:p>
          <a:p>
            <a:endParaRPr lang="en-US" sz="2400">
              <a:latin typeface="Verdana" pitchFamily="34" charset="0"/>
            </a:endParaRPr>
          </a:p>
          <a:p>
            <a:r>
              <a:rPr lang="en-US" sz="2400">
                <a:latin typeface="Verdana" pitchFamily="34" charset="0"/>
              </a:rPr>
              <a:t>What is special about a brittle </a:t>
            </a:r>
          </a:p>
          <a:p>
            <a:r>
              <a:rPr lang="en-US" sz="2400">
                <a:latin typeface="Verdana" pitchFamily="34" charset="0"/>
              </a:rPr>
              <a:t>star’s tube feet?</a:t>
            </a:r>
            <a:endParaRPr lang="en-US" sz="2400">
              <a:latin typeface="Times New Roman" pitchFamily="18" charset="0"/>
            </a:endParaRP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5410200" y="3505200"/>
          <a:ext cx="3219450" cy="3149600"/>
        </p:xfrm>
        <a:graphic>
          <a:graphicData uri="http://schemas.openxmlformats.org/presentationml/2006/ole">
            <p:oleObj spid="_x0000_s7170" name="Image" r:id="rId3" imgW="5219048" imgH="5106113" progId="PSP5.Image">
              <p:embed/>
            </p:oleObj>
          </a:graphicData>
        </a:graphic>
      </p:graphicFrame>
      <p:graphicFrame>
        <p:nvGraphicFramePr>
          <p:cNvPr id="9219" name="Object 5"/>
          <p:cNvGraphicFramePr>
            <a:graphicFrameLocks noChangeAspect="1"/>
          </p:cNvGraphicFramePr>
          <p:nvPr/>
        </p:nvGraphicFramePr>
        <p:xfrm>
          <a:off x="5410200" y="228600"/>
          <a:ext cx="3116263" cy="3124200"/>
        </p:xfrm>
        <a:graphic>
          <a:graphicData uri="http://schemas.openxmlformats.org/presentationml/2006/ole">
            <p:oleObj spid="_x0000_s7171" name="Image" r:id="rId4" imgW="7954485" imgH="7973538" progId="PSP5.Im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2"/>
          <p:cNvSpPr txBox="1">
            <a:spLocks noChangeArrowheads="1"/>
          </p:cNvSpPr>
          <p:nvPr/>
        </p:nvSpPr>
        <p:spPr bwMode="auto">
          <a:xfrm>
            <a:off x="1355725" y="1412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0245" name="Text Box 3"/>
          <p:cNvSpPr txBox="1">
            <a:spLocks noChangeArrowheads="1"/>
          </p:cNvSpPr>
          <p:nvPr/>
        </p:nvSpPr>
        <p:spPr bwMode="auto">
          <a:xfrm>
            <a:off x="304800" y="736600"/>
            <a:ext cx="5195888" cy="575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Verdana" pitchFamily="34" charset="0"/>
              </a:rPr>
              <a:t>Class</a:t>
            </a:r>
            <a:r>
              <a:rPr lang="en-US" sz="2400">
                <a:latin typeface="Verdana" pitchFamily="34" charset="0"/>
              </a:rPr>
              <a:t> </a:t>
            </a:r>
            <a:r>
              <a:rPr lang="en-US" sz="3600" b="1">
                <a:solidFill>
                  <a:srgbClr val="008080"/>
                </a:solidFill>
                <a:latin typeface="Verdana" pitchFamily="34" charset="0"/>
              </a:rPr>
              <a:t>Ophiuroidea</a:t>
            </a:r>
            <a:r>
              <a:rPr lang="en-US" sz="3600" b="1">
                <a:latin typeface="Verdana" pitchFamily="34" charset="0"/>
              </a:rPr>
              <a:t> </a:t>
            </a:r>
          </a:p>
          <a:p>
            <a:r>
              <a:rPr lang="en-US" sz="2400">
                <a:latin typeface="Verdana" pitchFamily="34" charset="0"/>
              </a:rPr>
              <a:t>- </a:t>
            </a:r>
            <a:r>
              <a:rPr lang="en-US" sz="2400" b="1">
                <a:latin typeface="Verdana" pitchFamily="34" charset="0"/>
              </a:rPr>
              <a:t>Brittle Stars, Basket Stars</a:t>
            </a:r>
          </a:p>
          <a:p>
            <a:r>
              <a:rPr lang="en-US" sz="2400" b="1">
                <a:latin typeface="Verdana" pitchFamily="34" charset="0"/>
              </a:rPr>
              <a:t>  	</a:t>
            </a:r>
          </a:p>
          <a:p>
            <a:r>
              <a:rPr lang="en-US" sz="3600">
                <a:latin typeface="Verdana" pitchFamily="34" charset="0"/>
              </a:rPr>
              <a:t>No Anus, all organs </a:t>
            </a:r>
          </a:p>
          <a:p>
            <a:r>
              <a:rPr lang="en-US" sz="3600">
                <a:latin typeface="Verdana" pitchFamily="34" charset="0"/>
              </a:rPr>
              <a:t>in central disk</a:t>
            </a:r>
          </a:p>
          <a:p>
            <a:endParaRPr lang="en-US" sz="2000">
              <a:latin typeface="Verdana" pitchFamily="34" charset="0"/>
            </a:endParaRPr>
          </a:p>
          <a:p>
            <a:r>
              <a:rPr lang="en-US" sz="2400">
                <a:latin typeface="Verdana" pitchFamily="34" charset="0"/>
              </a:rPr>
              <a:t>More efficient digestion </a:t>
            </a:r>
          </a:p>
          <a:p>
            <a:r>
              <a:rPr lang="en-US" sz="2400">
                <a:latin typeface="Verdana" pitchFamily="34" charset="0"/>
              </a:rPr>
              <a:t>– can specialize function</a:t>
            </a:r>
          </a:p>
          <a:p>
            <a:endParaRPr lang="en-US" sz="2400">
              <a:latin typeface="Verdana" pitchFamily="34" charset="0"/>
            </a:endParaRPr>
          </a:p>
          <a:p>
            <a:r>
              <a:rPr lang="en-US" sz="2400">
                <a:latin typeface="Verdana" pitchFamily="34" charset="0"/>
              </a:rPr>
              <a:t>Nemertina?</a:t>
            </a:r>
          </a:p>
          <a:p>
            <a:endParaRPr lang="en-US" sz="2400">
              <a:latin typeface="Verdana" pitchFamily="34" charset="0"/>
            </a:endParaRPr>
          </a:p>
          <a:p>
            <a:r>
              <a:rPr lang="en-US" sz="2400">
                <a:latin typeface="Verdana" pitchFamily="34" charset="0"/>
              </a:rPr>
              <a:t>No sucker but a plate on end of </a:t>
            </a:r>
          </a:p>
          <a:p>
            <a:r>
              <a:rPr lang="en-US" sz="2400">
                <a:latin typeface="Verdana" pitchFamily="34" charset="0"/>
              </a:rPr>
              <a:t>the podia (tube).  Cannot be </a:t>
            </a:r>
          </a:p>
          <a:p>
            <a:r>
              <a:rPr lang="en-US" sz="2400">
                <a:latin typeface="Verdana" pitchFamily="34" charset="0"/>
              </a:rPr>
              <a:t>used for locomotion.</a:t>
            </a:r>
            <a:endParaRPr lang="en-US" sz="2400">
              <a:latin typeface="Times New Roman" pitchFamily="18" charset="0"/>
            </a:endParaRPr>
          </a:p>
        </p:txBody>
      </p:sp>
      <p:graphicFrame>
        <p:nvGraphicFramePr>
          <p:cNvPr id="10242" name="Object 4"/>
          <p:cNvGraphicFramePr>
            <a:graphicFrameLocks noChangeAspect="1"/>
          </p:cNvGraphicFramePr>
          <p:nvPr/>
        </p:nvGraphicFramePr>
        <p:xfrm>
          <a:off x="5410200" y="3505200"/>
          <a:ext cx="3219450" cy="3149600"/>
        </p:xfrm>
        <a:graphic>
          <a:graphicData uri="http://schemas.openxmlformats.org/presentationml/2006/ole">
            <p:oleObj spid="_x0000_s8194" name="Image" r:id="rId3" imgW="5219048" imgH="5106113" progId="PSP5.Image">
              <p:embed/>
            </p:oleObj>
          </a:graphicData>
        </a:graphic>
      </p:graphicFrame>
      <p:graphicFrame>
        <p:nvGraphicFramePr>
          <p:cNvPr id="10243" name="Object 5"/>
          <p:cNvGraphicFramePr>
            <a:graphicFrameLocks noChangeAspect="1"/>
          </p:cNvGraphicFramePr>
          <p:nvPr/>
        </p:nvGraphicFramePr>
        <p:xfrm>
          <a:off x="5410200" y="228600"/>
          <a:ext cx="3116263" cy="3124200"/>
        </p:xfrm>
        <a:graphic>
          <a:graphicData uri="http://schemas.openxmlformats.org/presentationml/2006/ole">
            <p:oleObj spid="_x0000_s8195" name="Image" r:id="rId4" imgW="7954485" imgH="7973538" progId="PSP5.Im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914400" y="685800"/>
            <a:ext cx="72390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008080"/>
                </a:solidFill>
                <a:latin typeface="Verdana" pitchFamily="34" charset="0"/>
              </a:rPr>
              <a:t>Echinodermata Basics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3600">
                <a:latin typeface="Verdana" pitchFamily="34" charset="0"/>
              </a:rPr>
              <a:t>Water vascular system for    	gas exchange &amp; excretion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3600">
                <a:latin typeface="Verdana" pitchFamily="34" charset="0"/>
              </a:rPr>
              <a:t>Exclusively marine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3600" i="1" u="sng">
                <a:latin typeface="Verdana" pitchFamily="34" charset="0"/>
              </a:rPr>
              <a:t>MOST</a:t>
            </a:r>
            <a:r>
              <a:rPr lang="en-US" sz="3600">
                <a:latin typeface="Verdana" pitchFamily="34" charset="0"/>
              </a:rPr>
              <a:t> are dioecious.             </a:t>
            </a:r>
            <a:r>
              <a:rPr lang="en-US" sz="2000">
                <a:latin typeface="Verdana" pitchFamily="34" charset="0"/>
              </a:rPr>
              <a:t>Boy &amp; girl sea stars and urchins…..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3600">
                <a:latin typeface="Verdana" pitchFamily="34" charset="0"/>
              </a:rPr>
              <a:t>Phylum </a:t>
            </a:r>
            <a:r>
              <a:rPr lang="en-US" sz="3600" i="1" u="sng">
                <a:latin typeface="Verdana" pitchFamily="34" charset="0"/>
              </a:rPr>
              <a:t>typically</a:t>
            </a:r>
            <a:r>
              <a:rPr lang="en-US" sz="3600">
                <a:latin typeface="Verdana" pitchFamily="34" charset="0"/>
              </a:rPr>
              <a:t> has   	pentaradial symmetry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1355725" y="1412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609600" y="1143000"/>
            <a:ext cx="8259763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Verdana" pitchFamily="34" charset="0"/>
              </a:rPr>
              <a:t>Class </a:t>
            </a:r>
            <a:r>
              <a:rPr lang="en-US" sz="3600" b="1">
                <a:solidFill>
                  <a:srgbClr val="008080"/>
                </a:solidFill>
                <a:latin typeface="Verdana" pitchFamily="34" charset="0"/>
              </a:rPr>
              <a:t>Holothuroidea</a:t>
            </a:r>
            <a:r>
              <a:rPr lang="en-US" sz="3600">
                <a:solidFill>
                  <a:srgbClr val="008080"/>
                </a:solidFill>
                <a:latin typeface="Verdana" pitchFamily="34" charset="0"/>
              </a:rPr>
              <a:t> </a:t>
            </a:r>
          </a:p>
          <a:p>
            <a:r>
              <a:rPr lang="en-US" sz="3600">
                <a:latin typeface="Verdana" pitchFamily="34" charset="0"/>
              </a:rPr>
              <a:t>	</a:t>
            </a:r>
            <a:r>
              <a:rPr lang="en-US" sz="2800">
                <a:latin typeface="Verdana" pitchFamily="34" charset="0"/>
              </a:rPr>
              <a:t>- </a:t>
            </a:r>
            <a:r>
              <a:rPr lang="en-US" sz="2800" b="1">
                <a:latin typeface="Verdana" pitchFamily="34" charset="0"/>
              </a:rPr>
              <a:t>Sea Cucumbers</a:t>
            </a:r>
          </a:p>
          <a:p>
            <a:r>
              <a:rPr lang="en-US" sz="2400">
                <a:latin typeface="Verdana" pitchFamily="34" charset="0"/>
              </a:rPr>
              <a:t>  </a:t>
            </a:r>
          </a:p>
          <a:p>
            <a:r>
              <a:rPr lang="en-US" sz="2400">
                <a:latin typeface="Verdana" pitchFamily="34" charset="0"/>
              </a:rPr>
              <a:t>  Respiratory Structure?</a:t>
            </a:r>
          </a:p>
          <a:p>
            <a:r>
              <a:rPr lang="en-US" sz="2400">
                <a:latin typeface="Verdana" pitchFamily="34" charset="0"/>
              </a:rPr>
              <a:t>  Term for releasing insides?</a:t>
            </a:r>
          </a:p>
          <a:p>
            <a:r>
              <a:rPr lang="en-US" sz="2400">
                <a:latin typeface="Verdana" pitchFamily="34" charset="0"/>
              </a:rPr>
              <a:t>  Symmetry as adult?</a:t>
            </a:r>
          </a:p>
          <a:p>
            <a:endParaRPr lang="en-US" sz="2400">
              <a:latin typeface="Verdana" pitchFamily="34" charset="0"/>
            </a:endParaRPr>
          </a:p>
          <a:p>
            <a:endParaRPr lang="en-US" sz="2400">
              <a:solidFill>
                <a:srgbClr val="FFFF66"/>
              </a:solidFill>
              <a:latin typeface="Times New Roman" pitchFamily="18" charset="0"/>
            </a:endParaRP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6096000" y="1143000"/>
          <a:ext cx="1271588" cy="4064000"/>
        </p:xfrm>
        <a:graphic>
          <a:graphicData uri="http://schemas.openxmlformats.org/presentationml/2006/ole">
            <p:oleObj spid="_x0000_s1026" name="Image" r:id="rId3" imgW="3228571" imgH="10314286" progId="PSP5.Image">
              <p:embed/>
            </p:oleObj>
          </a:graphicData>
        </a:graphic>
      </p:graphicFrame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3962400"/>
            <a:ext cx="3886200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1355725" y="1412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609600" y="1143000"/>
            <a:ext cx="8259763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Verdana" pitchFamily="34" charset="0"/>
              </a:rPr>
              <a:t>Class </a:t>
            </a:r>
            <a:r>
              <a:rPr lang="en-US" sz="3600" b="1">
                <a:solidFill>
                  <a:srgbClr val="008080"/>
                </a:solidFill>
                <a:latin typeface="Verdana" pitchFamily="34" charset="0"/>
              </a:rPr>
              <a:t>Holothuroidea</a:t>
            </a:r>
            <a:r>
              <a:rPr lang="en-US" sz="3600">
                <a:latin typeface="Verdana" pitchFamily="34" charset="0"/>
              </a:rPr>
              <a:t> </a:t>
            </a:r>
          </a:p>
          <a:p>
            <a:r>
              <a:rPr lang="en-US" sz="3600">
                <a:latin typeface="Verdana" pitchFamily="34" charset="0"/>
              </a:rPr>
              <a:t>	</a:t>
            </a:r>
            <a:r>
              <a:rPr lang="en-US" sz="2800">
                <a:latin typeface="Verdana" pitchFamily="34" charset="0"/>
              </a:rPr>
              <a:t>- </a:t>
            </a:r>
            <a:r>
              <a:rPr lang="en-US" sz="2800" b="1">
                <a:latin typeface="Verdana" pitchFamily="34" charset="0"/>
              </a:rPr>
              <a:t>Sea Cucumbers</a:t>
            </a:r>
          </a:p>
          <a:p>
            <a:r>
              <a:rPr lang="en-US" sz="2400">
                <a:latin typeface="Verdana" pitchFamily="34" charset="0"/>
              </a:rPr>
              <a:t>  </a:t>
            </a:r>
          </a:p>
          <a:p>
            <a:r>
              <a:rPr lang="en-US" sz="2400">
                <a:latin typeface="Verdana" pitchFamily="34" charset="0"/>
              </a:rPr>
              <a:t>  Respiratory Tree</a:t>
            </a:r>
          </a:p>
          <a:p>
            <a:r>
              <a:rPr lang="en-US" sz="2400">
                <a:latin typeface="Verdana" pitchFamily="34" charset="0"/>
              </a:rPr>
              <a:t>  Evisceration</a:t>
            </a:r>
          </a:p>
          <a:p>
            <a:r>
              <a:rPr lang="en-US" sz="2400">
                <a:latin typeface="Verdana" pitchFamily="34" charset="0"/>
              </a:rPr>
              <a:t>  Secondarily bilateral as adults</a:t>
            </a:r>
          </a:p>
          <a:p>
            <a:endParaRPr lang="en-US" sz="2400">
              <a:latin typeface="Verdana" pitchFamily="34" charset="0"/>
            </a:endParaRPr>
          </a:p>
          <a:p>
            <a:endParaRPr lang="en-US" sz="2400">
              <a:latin typeface="Verdana" pitchFamily="34" charset="0"/>
            </a:endParaRP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6096000" y="1143000"/>
          <a:ext cx="1271588" cy="4064000"/>
        </p:xfrm>
        <a:graphic>
          <a:graphicData uri="http://schemas.openxmlformats.org/presentationml/2006/ole">
            <p:oleObj spid="_x0000_s2050" name="Image" r:id="rId3" imgW="3228571" imgH="10314286" progId="PSP5.Image">
              <p:embed/>
            </p:oleObj>
          </a:graphicData>
        </a:graphic>
      </p:graphicFrame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3962400"/>
            <a:ext cx="3886200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1355725" y="1412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609600" y="381000"/>
            <a:ext cx="7907338" cy="622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Verdana" pitchFamily="34" charset="0"/>
              </a:rPr>
              <a:t>Class</a:t>
            </a:r>
            <a:r>
              <a:rPr lang="en-US" sz="2400">
                <a:solidFill>
                  <a:srgbClr val="FFFF66"/>
                </a:solidFill>
                <a:latin typeface="Verdana" pitchFamily="34" charset="0"/>
              </a:rPr>
              <a:t> </a:t>
            </a:r>
            <a:r>
              <a:rPr lang="en-US" sz="3600" b="1">
                <a:solidFill>
                  <a:srgbClr val="008080"/>
                </a:solidFill>
                <a:latin typeface="Verdana" pitchFamily="34" charset="0"/>
              </a:rPr>
              <a:t>Asteroidea</a:t>
            </a:r>
          </a:p>
          <a:p>
            <a:r>
              <a:rPr lang="en-US" sz="3600" b="1">
                <a:latin typeface="Verdana" pitchFamily="34" charset="0"/>
              </a:rPr>
              <a:t>	</a:t>
            </a:r>
            <a:r>
              <a:rPr lang="en-US" sz="2800">
                <a:latin typeface="Verdana" pitchFamily="34" charset="0"/>
              </a:rPr>
              <a:t>- </a:t>
            </a:r>
            <a:r>
              <a:rPr lang="en-US" sz="2800" b="1">
                <a:latin typeface="Verdana" pitchFamily="34" charset="0"/>
              </a:rPr>
              <a:t>Sea Stars</a:t>
            </a:r>
          </a:p>
          <a:p>
            <a:r>
              <a:rPr lang="en-US" sz="3600">
                <a:latin typeface="Verdana" pitchFamily="34" charset="0"/>
              </a:rPr>
              <a:t> </a:t>
            </a:r>
          </a:p>
          <a:p>
            <a:r>
              <a:rPr lang="en-US" sz="3600">
                <a:latin typeface="Verdana" pitchFamily="34" charset="0"/>
              </a:rPr>
              <a:t>Path of Water </a:t>
            </a:r>
          </a:p>
          <a:p>
            <a:r>
              <a:rPr lang="en-US" sz="3600">
                <a:latin typeface="Verdana" pitchFamily="34" charset="0"/>
              </a:rPr>
              <a:t>Flow:</a:t>
            </a:r>
          </a:p>
          <a:p>
            <a:r>
              <a:rPr lang="en-US" sz="2800">
                <a:latin typeface="Verdana" pitchFamily="34" charset="0"/>
              </a:rPr>
              <a:t>Madreporite -&gt;stone canal -&gt;ring canal-&gt;</a:t>
            </a:r>
          </a:p>
          <a:p>
            <a:r>
              <a:rPr lang="en-US" sz="2800">
                <a:latin typeface="Verdana" pitchFamily="34" charset="0"/>
              </a:rPr>
              <a:t>radial canals-&gt;ambulacral groove-&gt;lateral </a:t>
            </a:r>
          </a:p>
          <a:p>
            <a:r>
              <a:rPr lang="en-US" sz="2800">
                <a:latin typeface="Verdana" pitchFamily="34" charset="0"/>
              </a:rPr>
              <a:t>/transverse canals-&gt; tube feet/ampullae</a:t>
            </a:r>
          </a:p>
          <a:p>
            <a:endParaRPr lang="en-US"/>
          </a:p>
          <a:p>
            <a:r>
              <a:rPr lang="en-US"/>
              <a:t>Surface features visible in some sea stars but more so in Echinoids:</a:t>
            </a:r>
          </a:p>
          <a:p>
            <a:r>
              <a:rPr lang="en-US" sz="2800"/>
              <a:t>Pedicellariae - for cleaning the surface</a:t>
            </a:r>
          </a:p>
          <a:p>
            <a:r>
              <a:rPr lang="en-US" sz="2800"/>
              <a:t>Papulae = dermal branchiae - for respiration</a:t>
            </a:r>
          </a:p>
          <a:p>
            <a:endParaRPr lang="en-US">
              <a:solidFill>
                <a:srgbClr val="FFFF66"/>
              </a:solidFill>
            </a:endParaRPr>
          </a:p>
          <a:p>
            <a:endParaRPr lang="en-US" sz="2800">
              <a:latin typeface="Verdana" pitchFamily="34" charset="0"/>
            </a:endParaRP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4724400" y="381000"/>
          <a:ext cx="3567113" cy="2389188"/>
        </p:xfrm>
        <a:graphic>
          <a:graphicData uri="http://schemas.openxmlformats.org/presentationml/2006/ole">
            <p:oleObj spid="_x0000_s3074" name="Image" r:id="rId3" imgW="17066667" imgH="11428571" progId="PSP5.Im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26" name="AutoShape 18"/>
          <p:cNvSpPr>
            <a:spLocks noChangeArrowheads="1"/>
          </p:cNvSpPr>
          <p:nvPr/>
        </p:nvSpPr>
        <p:spPr bwMode="auto">
          <a:xfrm>
            <a:off x="6553200" y="914400"/>
            <a:ext cx="2057400" cy="2133600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" name="Oval 54"/>
          <p:cNvSpPr/>
          <p:nvPr/>
        </p:nvSpPr>
        <p:spPr>
          <a:xfrm rot="1859103" flipH="1">
            <a:off x="7248781" y="2322668"/>
            <a:ext cx="91424" cy="22422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>
              <a:rot lat="0" lon="0" rev="212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" name="Oval 55"/>
          <p:cNvSpPr/>
          <p:nvPr/>
        </p:nvSpPr>
        <p:spPr>
          <a:xfrm rot="1859103" flipH="1">
            <a:off x="7366395" y="2369736"/>
            <a:ext cx="91424" cy="22422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>
              <a:rot lat="0" lon="0" rev="212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925" name="Text Box 11"/>
          <p:cNvSpPr txBox="1">
            <a:spLocks noChangeArrowheads="1"/>
          </p:cNvSpPr>
          <p:nvPr/>
        </p:nvSpPr>
        <p:spPr bwMode="auto">
          <a:xfrm>
            <a:off x="4419600" y="1143000"/>
            <a:ext cx="1828800" cy="336550"/>
          </a:xfrm>
          <a:prstGeom prst="rect">
            <a:avLst/>
          </a:prstGeom>
          <a:solidFill>
            <a:srgbClr val="58C858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 Unicode MS" pitchFamily="34" charset="-128"/>
              </a:rPr>
              <a:t>Pyloric Caecum</a:t>
            </a:r>
          </a:p>
        </p:txBody>
      </p:sp>
      <p:sp>
        <p:nvSpPr>
          <p:cNvPr id="81926" name="Text Box 12"/>
          <p:cNvSpPr txBox="1">
            <a:spLocks noChangeArrowheads="1"/>
          </p:cNvSpPr>
          <p:nvPr/>
        </p:nvSpPr>
        <p:spPr bwMode="auto">
          <a:xfrm>
            <a:off x="4419600" y="1600200"/>
            <a:ext cx="838200" cy="3365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 Unicode MS" pitchFamily="34" charset="-128"/>
              </a:rPr>
              <a:t>Gonad</a:t>
            </a:r>
          </a:p>
        </p:txBody>
      </p:sp>
      <p:sp>
        <p:nvSpPr>
          <p:cNvPr id="81933" name="Text Box 13"/>
          <p:cNvSpPr txBox="1">
            <a:spLocks noChangeArrowheads="1"/>
          </p:cNvSpPr>
          <p:nvPr/>
        </p:nvSpPr>
        <p:spPr bwMode="auto">
          <a:xfrm>
            <a:off x="4419600" y="2057400"/>
            <a:ext cx="1447800" cy="58102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accent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chemeClr val="bg1"/>
                </a:solidFill>
                <a:latin typeface="Arial Unicode MS" pitchFamily="34" charset="-128"/>
              </a:rPr>
              <a:t>Radial Canal and tube feet</a:t>
            </a:r>
          </a:p>
        </p:txBody>
      </p:sp>
      <p:sp>
        <p:nvSpPr>
          <p:cNvPr id="81928" name="Text Box 14"/>
          <p:cNvSpPr txBox="1">
            <a:spLocks noChangeArrowheads="1"/>
          </p:cNvSpPr>
          <p:nvPr/>
        </p:nvSpPr>
        <p:spPr bwMode="auto">
          <a:xfrm>
            <a:off x="4419600" y="2743200"/>
            <a:ext cx="1828800" cy="3365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Arial Unicode MS" pitchFamily="34" charset="-128"/>
              </a:rPr>
              <a:t>Ambulacral Ridge</a:t>
            </a:r>
          </a:p>
        </p:txBody>
      </p:sp>
      <p:sp>
        <p:nvSpPr>
          <p:cNvPr id="81929" name="Text Box 16"/>
          <p:cNvSpPr txBox="1">
            <a:spLocks noChangeArrowheads="1"/>
          </p:cNvSpPr>
          <p:nvPr/>
        </p:nvSpPr>
        <p:spPr bwMode="auto">
          <a:xfrm>
            <a:off x="2057400" y="3276600"/>
            <a:ext cx="137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 Unicode MS" pitchFamily="34" charset="-128"/>
              </a:rPr>
              <a:t>Ambulacral Groove</a:t>
            </a:r>
          </a:p>
        </p:txBody>
      </p:sp>
      <p:sp>
        <p:nvSpPr>
          <p:cNvPr id="81930" name="Text Box 17"/>
          <p:cNvSpPr txBox="1">
            <a:spLocks noChangeArrowheads="1"/>
          </p:cNvSpPr>
          <p:nvPr/>
        </p:nvSpPr>
        <p:spPr bwMode="auto">
          <a:xfrm>
            <a:off x="762000" y="22860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Arial Unicode MS" pitchFamily="34" charset="-128"/>
              </a:rPr>
              <a:t>Cross Sections through Ray of a Sea Star </a:t>
            </a:r>
            <a:endParaRPr lang="en-US" sz="2400" b="1">
              <a:solidFill>
                <a:srgbClr val="FF0000"/>
              </a:solidFill>
              <a:latin typeface="Arial Unicode MS" pitchFamily="34" charset="-128"/>
            </a:endParaRPr>
          </a:p>
        </p:txBody>
      </p:sp>
      <p:sp>
        <p:nvSpPr>
          <p:cNvPr id="81931" name="Line 19"/>
          <p:cNvSpPr>
            <a:spLocks noChangeShapeType="1"/>
          </p:cNvSpPr>
          <p:nvPr/>
        </p:nvSpPr>
        <p:spPr bwMode="auto">
          <a:xfrm>
            <a:off x="7239000" y="1447800"/>
            <a:ext cx="914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32" name="Text Box 20"/>
          <p:cNvSpPr txBox="1">
            <a:spLocks noChangeArrowheads="1"/>
          </p:cNvSpPr>
          <p:nvPr/>
        </p:nvSpPr>
        <p:spPr bwMode="auto">
          <a:xfrm>
            <a:off x="8229600" y="10668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Verdana" pitchFamily="34" charset="0"/>
              </a:rPr>
              <a:t>A</a:t>
            </a:r>
          </a:p>
        </p:txBody>
      </p:sp>
      <p:sp>
        <p:nvSpPr>
          <p:cNvPr id="2" name="Line 21"/>
          <p:cNvSpPr>
            <a:spLocks noChangeShapeType="1"/>
          </p:cNvSpPr>
          <p:nvPr/>
        </p:nvSpPr>
        <p:spPr bwMode="auto">
          <a:xfrm>
            <a:off x="7086600" y="2362200"/>
            <a:ext cx="1143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34" name="Text Box 22"/>
          <p:cNvSpPr txBox="1">
            <a:spLocks noChangeArrowheads="1"/>
          </p:cNvSpPr>
          <p:nvPr/>
        </p:nvSpPr>
        <p:spPr bwMode="auto">
          <a:xfrm>
            <a:off x="8229600" y="21336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accent2"/>
                </a:solidFill>
                <a:latin typeface="Verdana" pitchFamily="34" charset="0"/>
              </a:rPr>
              <a:t>B</a:t>
            </a:r>
          </a:p>
        </p:txBody>
      </p:sp>
      <p:sp>
        <p:nvSpPr>
          <p:cNvPr id="81935" name="Text Box 24"/>
          <p:cNvSpPr txBox="1">
            <a:spLocks noChangeArrowheads="1"/>
          </p:cNvSpPr>
          <p:nvPr/>
        </p:nvSpPr>
        <p:spPr bwMode="auto">
          <a:xfrm>
            <a:off x="4419600" y="42672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accent2"/>
                </a:solidFill>
                <a:latin typeface="Verdana" pitchFamily="34" charset="0"/>
              </a:rPr>
              <a:t>B</a:t>
            </a:r>
          </a:p>
        </p:txBody>
      </p:sp>
      <p:sp>
        <p:nvSpPr>
          <p:cNvPr id="81936" name="Text Box 25"/>
          <p:cNvSpPr txBox="1">
            <a:spLocks noChangeArrowheads="1"/>
          </p:cNvSpPr>
          <p:nvPr/>
        </p:nvSpPr>
        <p:spPr bwMode="auto">
          <a:xfrm>
            <a:off x="4419600" y="3200400"/>
            <a:ext cx="2133600" cy="3365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 Unicode MS" pitchFamily="34" charset="-128"/>
              </a:rPr>
              <a:t>Perivisceral Coelom</a:t>
            </a:r>
          </a:p>
        </p:txBody>
      </p:sp>
      <p:sp>
        <p:nvSpPr>
          <p:cNvPr id="81937" name="Freeform 26"/>
          <p:cNvSpPr>
            <a:spLocks/>
          </p:cNvSpPr>
          <p:nvPr/>
        </p:nvSpPr>
        <p:spPr bwMode="auto">
          <a:xfrm>
            <a:off x="4622800" y="4418013"/>
            <a:ext cx="3932238" cy="2008187"/>
          </a:xfrm>
          <a:custGeom>
            <a:avLst/>
            <a:gdLst>
              <a:gd name="T0" fmla="*/ 2147483647 w 2477"/>
              <a:gd name="T1" fmla="*/ 2147483647 h 1265"/>
              <a:gd name="T2" fmla="*/ 2147483647 w 2477"/>
              <a:gd name="T3" fmla="*/ 2147483647 h 1265"/>
              <a:gd name="T4" fmla="*/ 2147483647 w 2477"/>
              <a:gd name="T5" fmla="*/ 2147483647 h 1265"/>
              <a:gd name="T6" fmla="*/ 2147483647 w 2477"/>
              <a:gd name="T7" fmla="*/ 2147483647 h 1265"/>
              <a:gd name="T8" fmla="*/ 2147483647 w 2477"/>
              <a:gd name="T9" fmla="*/ 2147483647 h 1265"/>
              <a:gd name="T10" fmla="*/ 2147483647 w 2477"/>
              <a:gd name="T11" fmla="*/ 2147483647 h 1265"/>
              <a:gd name="T12" fmla="*/ 2147483647 w 2477"/>
              <a:gd name="T13" fmla="*/ 2147483647 h 1265"/>
              <a:gd name="T14" fmla="*/ 0 w 2477"/>
              <a:gd name="T15" fmla="*/ 2147483647 h 1265"/>
              <a:gd name="T16" fmla="*/ 2147483647 w 2477"/>
              <a:gd name="T17" fmla="*/ 2147483647 h 1265"/>
              <a:gd name="T18" fmla="*/ 2147483647 w 2477"/>
              <a:gd name="T19" fmla="*/ 2147483647 h 1265"/>
              <a:gd name="T20" fmla="*/ 2147483647 w 2477"/>
              <a:gd name="T21" fmla="*/ 2147483647 h 1265"/>
              <a:gd name="T22" fmla="*/ 2147483647 w 2477"/>
              <a:gd name="T23" fmla="*/ 2147483647 h 1265"/>
              <a:gd name="T24" fmla="*/ 2147483647 w 2477"/>
              <a:gd name="T25" fmla="*/ 2147483647 h 1265"/>
              <a:gd name="T26" fmla="*/ 2147483647 w 2477"/>
              <a:gd name="T27" fmla="*/ 2147483647 h 1265"/>
              <a:gd name="T28" fmla="*/ 2147483647 w 2477"/>
              <a:gd name="T29" fmla="*/ 2147483647 h 1265"/>
              <a:gd name="T30" fmla="*/ 2147483647 w 2477"/>
              <a:gd name="T31" fmla="*/ 2147483647 h 1265"/>
              <a:gd name="T32" fmla="*/ 2147483647 w 2477"/>
              <a:gd name="T33" fmla="*/ 2147483647 h 1265"/>
              <a:gd name="T34" fmla="*/ 2147483647 w 2477"/>
              <a:gd name="T35" fmla="*/ 2147483647 h 1265"/>
              <a:gd name="T36" fmla="*/ 2147483647 w 2477"/>
              <a:gd name="T37" fmla="*/ 2147483647 h 1265"/>
              <a:gd name="T38" fmla="*/ 2147483647 w 2477"/>
              <a:gd name="T39" fmla="*/ 2147483647 h 1265"/>
              <a:gd name="T40" fmla="*/ 2147483647 w 2477"/>
              <a:gd name="T41" fmla="*/ 2147483647 h 1265"/>
              <a:gd name="T42" fmla="*/ 2147483647 w 2477"/>
              <a:gd name="T43" fmla="*/ 2147483647 h 1265"/>
              <a:gd name="T44" fmla="*/ 2147483647 w 2477"/>
              <a:gd name="T45" fmla="*/ 2147483647 h 1265"/>
              <a:gd name="T46" fmla="*/ 2147483647 w 2477"/>
              <a:gd name="T47" fmla="*/ 2147483647 h 1265"/>
              <a:gd name="T48" fmla="*/ 2147483647 w 2477"/>
              <a:gd name="T49" fmla="*/ 2147483647 h 1265"/>
              <a:gd name="T50" fmla="*/ 2147483647 w 2477"/>
              <a:gd name="T51" fmla="*/ 2147483647 h 1265"/>
              <a:gd name="T52" fmla="*/ 2147483647 w 2477"/>
              <a:gd name="T53" fmla="*/ 2147483647 h 1265"/>
              <a:gd name="T54" fmla="*/ 2147483647 w 2477"/>
              <a:gd name="T55" fmla="*/ 2147483647 h 1265"/>
              <a:gd name="T56" fmla="*/ 2147483647 w 2477"/>
              <a:gd name="T57" fmla="*/ 2147483647 h 1265"/>
              <a:gd name="T58" fmla="*/ 2147483647 w 2477"/>
              <a:gd name="T59" fmla="*/ 2147483647 h 1265"/>
              <a:gd name="T60" fmla="*/ 2147483647 w 2477"/>
              <a:gd name="T61" fmla="*/ 2147483647 h 1265"/>
              <a:gd name="T62" fmla="*/ 2147483647 w 2477"/>
              <a:gd name="T63" fmla="*/ 2147483647 h 1265"/>
              <a:gd name="T64" fmla="*/ 2147483647 w 2477"/>
              <a:gd name="T65" fmla="*/ 2147483647 h 1265"/>
              <a:gd name="T66" fmla="*/ 2147483647 w 2477"/>
              <a:gd name="T67" fmla="*/ 2147483647 h 1265"/>
              <a:gd name="T68" fmla="*/ 2147483647 w 2477"/>
              <a:gd name="T69" fmla="*/ 2147483647 h 1265"/>
              <a:gd name="T70" fmla="*/ 2147483647 w 2477"/>
              <a:gd name="T71" fmla="*/ 2147483647 h 1265"/>
              <a:gd name="T72" fmla="*/ 2147483647 w 2477"/>
              <a:gd name="T73" fmla="*/ 2147483647 h 1265"/>
              <a:gd name="T74" fmla="*/ 2147483647 w 2477"/>
              <a:gd name="T75" fmla="*/ 2147483647 h 1265"/>
              <a:gd name="T76" fmla="*/ 2147483647 w 2477"/>
              <a:gd name="T77" fmla="*/ 2147483647 h 1265"/>
              <a:gd name="T78" fmla="*/ 2147483647 w 2477"/>
              <a:gd name="T79" fmla="*/ 2147483647 h 1265"/>
              <a:gd name="T80" fmla="*/ 2147483647 w 2477"/>
              <a:gd name="T81" fmla="*/ 2147483647 h 126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477"/>
              <a:gd name="T124" fmla="*/ 0 h 1265"/>
              <a:gd name="T125" fmla="*/ 2477 w 2477"/>
              <a:gd name="T126" fmla="*/ 1265 h 1265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477" h="1265">
                <a:moveTo>
                  <a:pt x="1347" y="56"/>
                </a:moveTo>
                <a:cubicBezTo>
                  <a:pt x="1263" y="0"/>
                  <a:pt x="1205" y="35"/>
                  <a:pt x="1079" y="40"/>
                </a:cubicBezTo>
                <a:cubicBezTo>
                  <a:pt x="906" y="83"/>
                  <a:pt x="738" y="147"/>
                  <a:pt x="568" y="202"/>
                </a:cubicBezTo>
                <a:cubicBezTo>
                  <a:pt x="522" y="217"/>
                  <a:pt x="485" y="244"/>
                  <a:pt x="439" y="259"/>
                </a:cubicBezTo>
                <a:cubicBezTo>
                  <a:pt x="427" y="263"/>
                  <a:pt x="401" y="286"/>
                  <a:pt x="390" y="292"/>
                </a:cubicBezTo>
                <a:cubicBezTo>
                  <a:pt x="352" y="311"/>
                  <a:pt x="314" y="329"/>
                  <a:pt x="276" y="348"/>
                </a:cubicBezTo>
                <a:cubicBezTo>
                  <a:pt x="245" y="364"/>
                  <a:pt x="221" y="386"/>
                  <a:pt x="187" y="397"/>
                </a:cubicBezTo>
                <a:cubicBezTo>
                  <a:pt x="93" y="491"/>
                  <a:pt x="24" y="598"/>
                  <a:pt x="0" y="730"/>
                </a:cubicBezTo>
                <a:cubicBezTo>
                  <a:pt x="3" y="814"/>
                  <a:pt x="4" y="897"/>
                  <a:pt x="9" y="981"/>
                </a:cubicBezTo>
                <a:cubicBezTo>
                  <a:pt x="21" y="1181"/>
                  <a:pt x="283" y="1246"/>
                  <a:pt x="439" y="1265"/>
                </a:cubicBezTo>
                <a:cubicBezTo>
                  <a:pt x="477" y="1262"/>
                  <a:pt x="515" y="1263"/>
                  <a:pt x="552" y="1257"/>
                </a:cubicBezTo>
                <a:cubicBezTo>
                  <a:pt x="569" y="1254"/>
                  <a:pt x="601" y="1241"/>
                  <a:pt x="601" y="1241"/>
                </a:cubicBezTo>
                <a:cubicBezTo>
                  <a:pt x="626" y="1225"/>
                  <a:pt x="638" y="1209"/>
                  <a:pt x="666" y="1200"/>
                </a:cubicBezTo>
                <a:cubicBezTo>
                  <a:pt x="690" y="1184"/>
                  <a:pt x="728" y="1161"/>
                  <a:pt x="755" y="1152"/>
                </a:cubicBezTo>
                <a:cubicBezTo>
                  <a:pt x="783" y="1122"/>
                  <a:pt x="763" y="1138"/>
                  <a:pt x="820" y="1119"/>
                </a:cubicBezTo>
                <a:cubicBezTo>
                  <a:pt x="836" y="1114"/>
                  <a:pt x="869" y="1103"/>
                  <a:pt x="869" y="1103"/>
                </a:cubicBezTo>
                <a:cubicBezTo>
                  <a:pt x="972" y="1108"/>
                  <a:pt x="1045" y="1105"/>
                  <a:pt x="1136" y="1135"/>
                </a:cubicBezTo>
                <a:cubicBezTo>
                  <a:pt x="1159" y="1160"/>
                  <a:pt x="1166" y="1167"/>
                  <a:pt x="1201" y="1176"/>
                </a:cubicBezTo>
                <a:cubicBezTo>
                  <a:pt x="1266" y="1219"/>
                  <a:pt x="1362" y="1227"/>
                  <a:pt x="1436" y="1233"/>
                </a:cubicBezTo>
                <a:cubicBezTo>
                  <a:pt x="1499" y="1226"/>
                  <a:pt x="1555" y="1217"/>
                  <a:pt x="1615" y="1200"/>
                </a:cubicBezTo>
                <a:cubicBezTo>
                  <a:pt x="1702" y="1175"/>
                  <a:pt x="1577" y="1215"/>
                  <a:pt x="1696" y="1176"/>
                </a:cubicBezTo>
                <a:cubicBezTo>
                  <a:pt x="1704" y="1173"/>
                  <a:pt x="1720" y="1168"/>
                  <a:pt x="1720" y="1168"/>
                </a:cubicBezTo>
                <a:cubicBezTo>
                  <a:pt x="1796" y="1171"/>
                  <a:pt x="1871" y="1171"/>
                  <a:pt x="1947" y="1176"/>
                </a:cubicBezTo>
                <a:cubicBezTo>
                  <a:pt x="2020" y="1181"/>
                  <a:pt x="2102" y="1227"/>
                  <a:pt x="2175" y="1241"/>
                </a:cubicBezTo>
                <a:cubicBezTo>
                  <a:pt x="2218" y="1238"/>
                  <a:pt x="2267" y="1248"/>
                  <a:pt x="2304" y="1225"/>
                </a:cubicBezTo>
                <a:cubicBezTo>
                  <a:pt x="2311" y="1221"/>
                  <a:pt x="2314" y="1212"/>
                  <a:pt x="2321" y="1208"/>
                </a:cubicBezTo>
                <a:cubicBezTo>
                  <a:pt x="2336" y="1200"/>
                  <a:pt x="2369" y="1192"/>
                  <a:pt x="2369" y="1192"/>
                </a:cubicBezTo>
                <a:cubicBezTo>
                  <a:pt x="2383" y="1179"/>
                  <a:pt x="2396" y="1166"/>
                  <a:pt x="2410" y="1152"/>
                </a:cubicBezTo>
                <a:cubicBezTo>
                  <a:pt x="2416" y="1146"/>
                  <a:pt x="2426" y="1135"/>
                  <a:pt x="2426" y="1135"/>
                </a:cubicBezTo>
                <a:cubicBezTo>
                  <a:pt x="2437" y="1103"/>
                  <a:pt x="2448" y="1070"/>
                  <a:pt x="2459" y="1038"/>
                </a:cubicBezTo>
                <a:cubicBezTo>
                  <a:pt x="2465" y="1022"/>
                  <a:pt x="2475" y="989"/>
                  <a:pt x="2475" y="989"/>
                </a:cubicBezTo>
                <a:cubicBezTo>
                  <a:pt x="2469" y="884"/>
                  <a:pt x="2477" y="841"/>
                  <a:pt x="2410" y="770"/>
                </a:cubicBezTo>
                <a:cubicBezTo>
                  <a:pt x="2401" y="742"/>
                  <a:pt x="2390" y="726"/>
                  <a:pt x="2369" y="705"/>
                </a:cubicBezTo>
                <a:cubicBezTo>
                  <a:pt x="2355" y="649"/>
                  <a:pt x="2304" y="601"/>
                  <a:pt x="2272" y="551"/>
                </a:cubicBezTo>
                <a:cubicBezTo>
                  <a:pt x="2247" y="512"/>
                  <a:pt x="2230" y="458"/>
                  <a:pt x="2199" y="422"/>
                </a:cubicBezTo>
                <a:cubicBezTo>
                  <a:pt x="2122" y="334"/>
                  <a:pt x="1979" y="198"/>
                  <a:pt x="1866" y="162"/>
                </a:cubicBezTo>
                <a:cubicBezTo>
                  <a:pt x="1818" y="130"/>
                  <a:pt x="1767" y="121"/>
                  <a:pt x="1712" y="105"/>
                </a:cubicBezTo>
                <a:cubicBezTo>
                  <a:pt x="1696" y="100"/>
                  <a:pt x="1680" y="94"/>
                  <a:pt x="1664" y="89"/>
                </a:cubicBezTo>
                <a:cubicBezTo>
                  <a:pt x="1656" y="86"/>
                  <a:pt x="1639" y="81"/>
                  <a:pt x="1639" y="81"/>
                </a:cubicBezTo>
                <a:cubicBezTo>
                  <a:pt x="1598" y="54"/>
                  <a:pt x="1558" y="48"/>
                  <a:pt x="1509" y="40"/>
                </a:cubicBezTo>
                <a:cubicBezTo>
                  <a:pt x="1452" y="21"/>
                  <a:pt x="1214" y="40"/>
                  <a:pt x="1298" y="40"/>
                </a:cubicBezTo>
              </a:path>
            </a:pathLst>
          </a:cu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38" name="Oval 27"/>
          <p:cNvSpPr>
            <a:spLocks noChangeArrowheads="1"/>
          </p:cNvSpPr>
          <p:nvPr/>
        </p:nvSpPr>
        <p:spPr bwMode="auto">
          <a:xfrm rot="3792081">
            <a:off x="5078413" y="4694238"/>
            <a:ext cx="460375" cy="1133475"/>
          </a:xfrm>
          <a:prstGeom prst="ellipse">
            <a:avLst/>
          </a:prstGeom>
          <a:solidFill>
            <a:srgbClr val="58C85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39" name="Oval 28"/>
          <p:cNvSpPr>
            <a:spLocks noChangeArrowheads="1"/>
          </p:cNvSpPr>
          <p:nvPr/>
        </p:nvSpPr>
        <p:spPr bwMode="auto">
          <a:xfrm rot="7919161">
            <a:off x="7672388" y="4748212"/>
            <a:ext cx="457200" cy="1171575"/>
          </a:xfrm>
          <a:prstGeom prst="ellipse">
            <a:avLst/>
          </a:prstGeom>
          <a:solidFill>
            <a:srgbClr val="58C85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40" name="Freeform 29"/>
          <p:cNvSpPr>
            <a:spLocks/>
          </p:cNvSpPr>
          <p:nvPr/>
        </p:nvSpPr>
        <p:spPr bwMode="auto">
          <a:xfrm>
            <a:off x="6065838" y="4459288"/>
            <a:ext cx="412750" cy="344487"/>
          </a:xfrm>
          <a:custGeom>
            <a:avLst/>
            <a:gdLst>
              <a:gd name="T0" fmla="*/ 0 w 260"/>
              <a:gd name="T1" fmla="*/ 2147483647 h 217"/>
              <a:gd name="T2" fmla="*/ 2147483647 w 260"/>
              <a:gd name="T3" fmla="*/ 2147483647 h 217"/>
              <a:gd name="T4" fmla="*/ 2147483647 w 260"/>
              <a:gd name="T5" fmla="*/ 2147483647 h 217"/>
              <a:gd name="T6" fmla="*/ 2147483647 w 260"/>
              <a:gd name="T7" fmla="*/ 2147483647 h 217"/>
              <a:gd name="T8" fmla="*/ 2147483647 w 260"/>
              <a:gd name="T9" fmla="*/ 2147483647 h 2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0"/>
              <a:gd name="T16" fmla="*/ 0 h 217"/>
              <a:gd name="T17" fmla="*/ 260 w 260"/>
              <a:gd name="T18" fmla="*/ 217 h 2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0" h="217">
                <a:moveTo>
                  <a:pt x="0" y="217"/>
                </a:moveTo>
                <a:cubicBezTo>
                  <a:pt x="46" y="214"/>
                  <a:pt x="92" y="216"/>
                  <a:pt x="138" y="209"/>
                </a:cubicBezTo>
                <a:cubicBezTo>
                  <a:pt x="160" y="206"/>
                  <a:pt x="180" y="176"/>
                  <a:pt x="203" y="168"/>
                </a:cubicBezTo>
                <a:cubicBezTo>
                  <a:pt x="235" y="120"/>
                  <a:pt x="249" y="87"/>
                  <a:pt x="260" y="30"/>
                </a:cubicBezTo>
                <a:cubicBezTo>
                  <a:pt x="251" y="2"/>
                  <a:pt x="258" y="0"/>
                  <a:pt x="243" y="1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41" name="Freeform 30"/>
          <p:cNvSpPr>
            <a:spLocks/>
          </p:cNvSpPr>
          <p:nvPr/>
        </p:nvSpPr>
        <p:spPr bwMode="auto">
          <a:xfrm>
            <a:off x="5943600" y="4419600"/>
            <a:ext cx="1219200" cy="1219200"/>
          </a:xfrm>
          <a:custGeom>
            <a:avLst/>
            <a:gdLst>
              <a:gd name="T0" fmla="*/ 0 w 526"/>
              <a:gd name="T1" fmla="*/ 2147483647 h 571"/>
              <a:gd name="T2" fmla="*/ 2147483647 w 526"/>
              <a:gd name="T3" fmla="*/ 2147483647 h 571"/>
              <a:gd name="T4" fmla="*/ 2147483647 w 526"/>
              <a:gd name="T5" fmla="*/ 2147483647 h 571"/>
              <a:gd name="T6" fmla="*/ 2147483647 w 526"/>
              <a:gd name="T7" fmla="*/ 2147483647 h 571"/>
              <a:gd name="T8" fmla="*/ 2147483647 w 526"/>
              <a:gd name="T9" fmla="*/ 2147483647 h 571"/>
              <a:gd name="T10" fmla="*/ 2147483647 w 526"/>
              <a:gd name="T11" fmla="*/ 2147483647 h 571"/>
              <a:gd name="T12" fmla="*/ 2147483647 w 526"/>
              <a:gd name="T13" fmla="*/ 2147483647 h 571"/>
              <a:gd name="T14" fmla="*/ 2147483647 w 526"/>
              <a:gd name="T15" fmla="*/ 2147483647 h 571"/>
              <a:gd name="T16" fmla="*/ 2147483647 w 526"/>
              <a:gd name="T17" fmla="*/ 2147483647 h 571"/>
              <a:gd name="T18" fmla="*/ 2147483647 w 526"/>
              <a:gd name="T19" fmla="*/ 2147483647 h 571"/>
              <a:gd name="T20" fmla="*/ 2147483647 w 526"/>
              <a:gd name="T21" fmla="*/ 2147483647 h 571"/>
              <a:gd name="T22" fmla="*/ 2147483647 w 526"/>
              <a:gd name="T23" fmla="*/ 2147483647 h 571"/>
              <a:gd name="T24" fmla="*/ 2147483647 w 526"/>
              <a:gd name="T25" fmla="*/ 2147483647 h 571"/>
              <a:gd name="T26" fmla="*/ 2147483647 w 526"/>
              <a:gd name="T27" fmla="*/ 2147483647 h 571"/>
              <a:gd name="T28" fmla="*/ 2147483647 w 526"/>
              <a:gd name="T29" fmla="*/ 2147483647 h 571"/>
              <a:gd name="T30" fmla="*/ 2147483647 w 526"/>
              <a:gd name="T31" fmla="*/ 2147483647 h 571"/>
              <a:gd name="T32" fmla="*/ 2147483647 w 526"/>
              <a:gd name="T33" fmla="*/ 2147483647 h 571"/>
              <a:gd name="T34" fmla="*/ 2147483647 w 526"/>
              <a:gd name="T35" fmla="*/ 2147483647 h 571"/>
              <a:gd name="T36" fmla="*/ 2147483647 w 526"/>
              <a:gd name="T37" fmla="*/ 0 h 57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26"/>
              <a:gd name="T58" fmla="*/ 0 h 571"/>
              <a:gd name="T59" fmla="*/ 526 w 526"/>
              <a:gd name="T60" fmla="*/ 571 h 57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26" h="571">
                <a:moveTo>
                  <a:pt x="0" y="252"/>
                </a:moveTo>
                <a:cubicBezTo>
                  <a:pt x="44" y="259"/>
                  <a:pt x="72" y="255"/>
                  <a:pt x="97" y="292"/>
                </a:cubicBezTo>
                <a:cubicBezTo>
                  <a:pt x="86" y="368"/>
                  <a:pt x="98" y="349"/>
                  <a:pt x="32" y="365"/>
                </a:cubicBezTo>
                <a:cubicBezTo>
                  <a:pt x="3" y="396"/>
                  <a:pt x="3" y="416"/>
                  <a:pt x="32" y="447"/>
                </a:cubicBezTo>
                <a:cubicBezTo>
                  <a:pt x="48" y="494"/>
                  <a:pt x="28" y="450"/>
                  <a:pt x="65" y="487"/>
                </a:cubicBezTo>
                <a:cubicBezTo>
                  <a:pt x="72" y="494"/>
                  <a:pt x="74" y="505"/>
                  <a:pt x="81" y="511"/>
                </a:cubicBezTo>
                <a:cubicBezTo>
                  <a:pt x="116" y="540"/>
                  <a:pt x="197" y="540"/>
                  <a:pt x="235" y="544"/>
                </a:cubicBezTo>
                <a:cubicBezTo>
                  <a:pt x="317" y="571"/>
                  <a:pt x="267" y="561"/>
                  <a:pt x="389" y="552"/>
                </a:cubicBezTo>
                <a:cubicBezTo>
                  <a:pt x="445" y="534"/>
                  <a:pt x="478" y="513"/>
                  <a:pt x="511" y="463"/>
                </a:cubicBezTo>
                <a:cubicBezTo>
                  <a:pt x="522" y="429"/>
                  <a:pt x="526" y="428"/>
                  <a:pt x="511" y="382"/>
                </a:cubicBezTo>
                <a:cubicBezTo>
                  <a:pt x="503" y="359"/>
                  <a:pt x="446" y="349"/>
                  <a:pt x="446" y="349"/>
                </a:cubicBezTo>
                <a:cubicBezTo>
                  <a:pt x="434" y="312"/>
                  <a:pt x="417" y="322"/>
                  <a:pt x="405" y="284"/>
                </a:cubicBezTo>
                <a:cubicBezTo>
                  <a:pt x="408" y="276"/>
                  <a:pt x="406" y="265"/>
                  <a:pt x="413" y="260"/>
                </a:cubicBezTo>
                <a:cubicBezTo>
                  <a:pt x="435" y="245"/>
                  <a:pt x="483" y="238"/>
                  <a:pt x="511" y="227"/>
                </a:cubicBezTo>
                <a:cubicBezTo>
                  <a:pt x="514" y="219"/>
                  <a:pt x="526" y="208"/>
                  <a:pt x="519" y="203"/>
                </a:cubicBezTo>
                <a:cubicBezTo>
                  <a:pt x="494" y="185"/>
                  <a:pt x="459" y="189"/>
                  <a:pt x="430" y="179"/>
                </a:cubicBezTo>
                <a:cubicBezTo>
                  <a:pt x="404" y="154"/>
                  <a:pt x="370" y="149"/>
                  <a:pt x="340" y="130"/>
                </a:cubicBezTo>
                <a:cubicBezTo>
                  <a:pt x="330" y="101"/>
                  <a:pt x="316" y="80"/>
                  <a:pt x="308" y="49"/>
                </a:cubicBezTo>
                <a:cubicBezTo>
                  <a:pt x="317" y="2"/>
                  <a:pt x="328" y="14"/>
                  <a:pt x="300" y="0"/>
                </a:cubicBezTo>
              </a:path>
            </a:pathLst>
          </a:custGeom>
          <a:solidFill>
            <a:srgbClr val="58C858"/>
          </a:solidFill>
          <a:ln w="9525">
            <a:solidFill>
              <a:srgbClr val="CC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42" name="Freeform 31"/>
          <p:cNvSpPr>
            <a:spLocks/>
          </p:cNvSpPr>
          <p:nvPr/>
        </p:nvSpPr>
        <p:spPr bwMode="auto">
          <a:xfrm>
            <a:off x="5600700" y="5334000"/>
            <a:ext cx="1958975" cy="1143000"/>
          </a:xfrm>
          <a:custGeom>
            <a:avLst/>
            <a:gdLst>
              <a:gd name="T0" fmla="*/ 2147483647 w 1234"/>
              <a:gd name="T1" fmla="*/ 2147483647 h 592"/>
              <a:gd name="T2" fmla="*/ 2147483647 w 1234"/>
              <a:gd name="T3" fmla="*/ 2147483647 h 592"/>
              <a:gd name="T4" fmla="*/ 2147483647 w 1234"/>
              <a:gd name="T5" fmla="*/ 2147483647 h 592"/>
              <a:gd name="T6" fmla="*/ 2147483647 w 1234"/>
              <a:gd name="T7" fmla="*/ 2147483647 h 592"/>
              <a:gd name="T8" fmla="*/ 2147483647 w 1234"/>
              <a:gd name="T9" fmla="*/ 2147483647 h 592"/>
              <a:gd name="T10" fmla="*/ 2147483647 w 1234"/>
              <a:gd name="T11" fmla="*/ 2147483647 h 592"/>
              <a:gd name="T12" fmla="*/ 2147483647 w 1234"/>
              <a:gd name="T13" fmla="*/ 2147483647 h 592"/>
              <a:gd name="T14" fmla="*/ 2147483647 w 1234"/>
              <a:gd name="T15" fmla="*/ 2147483647 h 592"/>
              <a:gd name="T16" fmla="*/ 2147483647 w 1234"/>
              <a:gd name="T17" fmla="*/ 2147483647 h 592"/>
              <a:gd name="T18" fmla="*/ 2147483647 w 1234"/>
              <a:gd name="T19" fmla="*/ 2147483647 h 592"/>
              <a:gd name="T20" fmla="*/ 2147483647 w 1234"/>
              <a:gd name="T21" fmla="*/ 2147483647 h 592"/>
              <a:gd name="T22" fmla="*/ 2147483647 w 1234"/>
              <a:gd name="T23" fmla="*/ 2147483647 h 592"/>
              <a:gd name="T24" fmla="*/ 2147483647 w 1234"/>
              <a:gd name="T25" fmla="*/ 0 h 592"/>
              <a:gd name="T26" fmla="*/ 2147483647 w 1234"/>
              <a:gd name="T27" fmla="*/ 2147483647 h 592"/>
              <a:gd name="T28" fmla="*/ 2147483647 w 1234"/>
              <a:gd name="T29" fmla="*/ 2147483647 h 592"/>
              <a:gd name="T30" fmla="*/ 2147483647 w 1234"/>
              <a:gd name="T31" fmla="*/ 2147483647 h 592"/>
              <a:gd name="T32" fmla="*/ 2147483647 w 1234"/>
              <a:gd name="T33" fmla="*/ 2147483647 h 592"/>
              <a:gd name="T34" fmla="*/ 2147483647 w 1234"/>
              <a:gd name="T35" fmla="*/ 2147483647 h 592"/>
              <a:gd name="T36" fmla="*/ 2147483647 w 1234"/>
              <a:gd name="T37" fmla="*/ 2147483647 h 592"/>
              <a:gd name="T38" fmla="*/ 2147483647 w 1234"/>
              <a:gd name="T39" fmla="*/ 2147483647 h 592"/>
              <a:gd name="T40" fmla="*/ 2147483647 w 1234"/>
              <a:gd name="T41" fmla="*/ 2147483647 h 592"/>
              <a:gd name="T42" fmla="*/ 2147483647 w 1234"/>
              <a:gd name="T43" fmla="*/ 2147483647 h 592"/>
              <a:gd name="T44" fmla="*/ 2147483647 w 1234"/>
              <a:gd name="T45" fmla="*/ 2147483647 h 592"/>
              <a:gd name="T46" fmla="*/ 2147483647 w 1234"/>
              <a:gd name="T47" fmla="*/ 2147483647 h 59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234"/>
              <a:gd name="T73" fmla="*/ 0 h 592"/>
              <a:gd name="T74" fmla="*/ 1234 w 1234"/>
              <a:gd name="T75" fmla="*/ 592 h 59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234" h="592">
                <a:moveTo>
                  <a:pt x="642" y="552"/>
                </a:moveTo>
                <a:cubicBezTo>
                  <a:pt x="633" y="515"/>
                  <a:pt x="630" y="499"/>
                  <a:pt x="593" y="487"/>
                </a:cubicBezTo>
                <a:cubicBezTo>
                  <a:pt x="521" y="439"/>
                  <a:pt x="426" y="431"/>
                  <a:pt x="342" y="422"/>
                </a:cubicBezTo>
                <a:cubicBezTo>
                  <a:pt x="257" y="395"/>
                  <a:pt x="211" y="396"/>
                  <a:pt x="115" y="390"/>
                </a:cubicBezTo>
                <a:cubicBezTo>
                  <a:pt x="77" y="381"/>
                  <a:pt x="76" y="368"/>
                  <a:pt x="42" y="357"/>
                </a:cubicBezTo>
                <a:cubicBezTo>
                  <a:pt x="33" y="348"/>
                  <a:pt x="11" y="330"/>
                  <a:pt x="9" y="317"/>
                </a:cubicBezTo>
                <a:cubicBezTo>
                  <a:pt x="0" y="260"/>
                  <a:pt x="107" y="208"/>
                  <a:pt x="147" y="195"/>
                </a:cubicBezTo>
                <a:cubicBezTo>
                  <a:pt x="182" y="143"/>
                  <a:pt x="141" y="194"/>
                  <a:pt x="188" y="162"/>
                </a:cubicBezTo>
                <a:cubicBezTo>
                  <a:pt x="197" y="156"/>
                  <a:pt x="203" y="145"/>
                  <a:pt x="212" y="138"/>
                </a:cubicBezTo>
                <a:cubicBezTo>
                  <a:pt x="244" y="113"/>
                  <a:pt x="275" y="100"/>
                  <a:pt x="309" y="81"/>
                </a:cubicBezTo>
                <a:cubicBezTo>
                  <a:pt x="326" y="72"/>
                  <a:pt x="339" y="55"/>
                  <a:pt x="358" y="49"/>
                </a:cubicBezTo>
                <a:cubicBezTo>
                  <a:pt x="391" y="38"/>
                  <a:pt x="423" y="27"/>
                  <a:pt x="455" y="16"/>
                </a:cubicBezTo>
                <a:cubicBezTo>
                  <a:pt x="471" y="10"/>
                  <a:pt x="504" y="0"/>
                  <a:pt x="504" y="0"/>
                </a:cubicBezTo>
                <a:cubicBezTo>
                  <a:pt x="593" y="5"/>
                  <a:pt x="676" y="14"/>
                  <a:pt x="764" y="25"/>
                </a:cubicBezTo>
                <a:cubicBezTo>
                  <a:pt x="812" y="37"/>
                  <a:pt x="787" y="30"/>
                  <a:pt x="845" y="49"/>
                </a:cubicBezTo>
                <a:cubicBezTo>
                  <a:pt x="861" y="54"/>
                  <a:pt x="893" y="65"/>
                  <a:pt x="893" y="65"/>
                </a:cubicBezTo>
                <a:cubicBezTo>
                  <a:pt x="918" y="88"/>
                  <a:pt x="951" y="96"/>
                  <a:pt x="983" y="106"/>
                </a:cubicBezTo>
                <a:cubicBezTo>
                  <a:pt x="1015" y="127"/>
                  <a:pt x="1052" y="142"/>
                  <a:pt x="1088" y="154"/>
                </a:cubicBezTo>
                <a:cubicBezTo>
                  <a:pt x="1117" y="173"/>
                  <a:pt x="1152" y="208"/>
                  <a:pt x="1185" y="219"/>
                </a:cubicBezTo>
                <a:cubicBezTo>
                  <a:pt x="1209" y="243"/>
                  <a:pt x="1223" y="260"/>
                  <a:pt x="1234" y="292"/>
                </a:cubicBezTo>
                <a:cubicBezTo>
                  <a:pt x="1206" y="462"/>
                  <a:pt x="1017" y="453"/>
                  <a:pt x="877" y="463"/>
                </a:cubicBezTo>
                <a:cubicBezTo>
                  <a:pt x="828" y="471"/>
                  <a:pt x="779" y="479"/>
                  <a:pt x="731" y="495"/>
                </a:cubicBezTo>
                <a:cubicBezTo>
                  <a:pt x="722" y="508"/>
                  <a:pt x="707" y="526"/>
                  <a:pt x="707" y="544"/>
                </a:cubicBezTo>
                <a:cubicBezTo>
                  <a:pt x="707" y="560"/>
                  <a:pt x="715" y="592"/>
                  <a:pt x="715" y="592"/>
                </a:cubicBezTo>
              </a:path>
            </a:pathLst>
          </a:cu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43" name="Text Box 32"/>
          <p:cNvSpPr txBox="1">
            <a:spLocks noChangeArrowheads="1"/>
          </p:cNvSpPr>
          <p:nvPr/>
        </p:nvSpPr>
        <p:spPr bwMode="auto">
          <a:xfrm>
            <a:off x="2438400" y="4953000"/>
            <a:ext cx="1828800" cy="336550"/>
          </a:xfrm>
          <a:prstGeom prst="rect">
            <a:avLst/>
          </a:prstGeom>
          <a:solidFill>
            <a:srgbClr val="CC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 Unicode MS" pitchFamily="34" charset="-128"/>
              </a:rPr>
              <a:t>Pyloric Stomach</a:t>
            </a:r>
          </a:p>
        </p:txBody>
      </p:sp>
      <p:sp>
        <p:nvSpPr>
          <p:cNvPr id="81944" name="Text Box 33"/>
          <p:cNvSpPr txBox="1">
            <a:spLocks noChangeArrowheads="1"/>
          </p:cNvSpPr>
          <p:nvPr/>
        </p:nvSpPr>
        <p:spPr bwMode="auto">
          <a:xfrm>
            <a:off x="2438400" y="5562600"/>
            <a:ext cx="1828800" cy="8255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 Unicode MS" pitchFamily="34" charset="-128"/>
              </a:rPr>
              <a:t>Cardiac  Stomach - can be everted in some seastars!</a:t>
            </a:r>
          </a:p>
        </p:txBody>
      </p:sp>
      <p:sp>
        <p:nvSpPr>
          <p:cNvPr id="81945" name="Text Box 34"/>
          <p:cNvSpPr txBox="1">
            <a:spLocks noChangeArrowheads="1"/>
          </p:cNvSpPr>
          <p:nvPr/>
        </p:nvSpPr>
        <p:spPr bwMode="auto">
          <a:xfrm>
            <a:off x="6248400" y="6491288"/>
            <a:ext cx="2590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Verdana" pitchFamily="34" charset="0"/>
              </a:rPr>
              <a:t>Mouth – oral surface</a:t>
            </a:r>
          </a:p>
        </p:txBody>
      </p:sp>
      <p:sp>
        <p:nvSpPr>
          <p:cNvPr id="81946" name="Text Box 35"/>
          <p:cNvSpPr txBox="1">
            <a:spLocks noChangeArrowheads="1"/>
          </p:cNvSpPr>
          <p:nvPr/>
        </p:nvSpPr>
        <p:spPr bwMode="auto">
          <a:xfrm>
            <a:off x="5105400" y="3962400"/>
            <a:ext cx="274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Verdana" pitchFamily="34" charset="0"/>
              </a:rPr>
              <a:t>Anus -  Aboral surface</a:t>
            </a:r>
          </a:p>
        </p:txBody>
      </p:sp>
      <p:sp>
        <p:nvSpPr>
          <p:cNvPr id="81947" name="Oval 36"/>
          <p:cNvSpPr>
            <a:spLocks noChangeArrowheads="1"/>
          </p:cNvSpPr>
          <p:nvPr/>
        </p:nvSpPr>
        <p:spPr bwMode="auto">
          <a:xfrm rot="-8283763">
            <a:off x="5105400" y="5562600"/>
            <a:ext cx="420688" cy="7667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48" name="Oval 37"/>
          <p:cNvSpPr>
            <a:spLocks noChangeArrowheads="1"/>
          </p:cNvSpPr>
          <p:nvPr/>
        </p:nvSpPr>
        <p:spPr bwMode="auto">
          <a:xfrm rot="-2176973">
            <a:off x="7696200" y="5562600"/>
            <a:ext cx="420688" cy="7667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49" name="Line 38"/>
          <p:cNvSpPr>
            <a:spLocks noChangeShapeType="1"/>
          </p:cNvSpPr>
          <p:nvPr/>
        </p:nvSpPr>
        <p:spPr bwMode="auto">
          <a:xfrm flipV="1">
            <a:off x="5715000" y="4800600"/>
            <a:ext cx="457200" cy="228600"/>
          </a:xfrm>
          <a:prstGeom prst="line">
            <a:avLst/>
          </a:prstGeom>
          <a:noFill/>
          <a:ln w="76200">
            <a:solidFill>
              <a:srgbClr val="58C85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50" name="Line 39"/>
          <p:cNvSpPr>
            <a:spLocks noChangeShapeType="1"/>
          </p:cNvSpPr>
          <p:nvPr/>
        </p:nvSpPr>
        <p:spPr bwMode="auto">
          <a:xfrm>
            <a:off x="6934200" y="4800600"/>
            <a:ext cx="685800" cy="304800"/>
          </a:xfrm>
          <a:prstGeom prst="line">
            <a:avLst/>
          </a:prstGeom>
          <a:noFill/>
          <a:ln w="76200">
            <a:solidFill>
              <a:srgbClr val="58C85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51" name="AutoShape 40"/>
          <p:cNvSpPr>
            <a:spLocks noChangeArrowheads="1"/>
          </p:cNvSpPr>
          <p:nvPr/>
        </p:nvSpPr>
        <p:spPr bwMode="auto">
          <a:xfrm>
            <a:off x="6172200" y="4495800"/>
            <a:ext cx="457200" cy="304800"/>
          </a:xfrm>
          <a:prstGeom prst="roundRect">
            <a:avLst>
              <a:gd name="adj" fmla="val 16667"/>
            </a:avLst>
          </a:prstGeom>
          <a:solidFill>
            <a:srgbClr val="58C858"/>
          </a:solidFill>
          <a:ln w="9525">
            <a:solidFill>
              <a:srgbClr val="CC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52" name="AutoShape 41"/>
          <p:cNvSpPr>
            <a:spLocks noChangeArrowheads="1"/>
          </p:cNvSpPr>
          <p:nvPr/>
        </p:nvSpPr>
        <p:spPr bwMode="auto">
          <a:xfrm>
            <a:off x="6553200" y="4495800"/>
            <a:ext cx="381000" cy="304800"/>
          </a:xfrm>
          <a:prstGeom prst="roundRect">
            <a:avLst>
              <a:gd name="adj" fmla="val 16667"/>
            </a:avLst>
          </a:prstGeom>
          <a:solidFill>
            <a:srgbClr val="58C858"/>
          </a:solidFill>
          <a:ln w="9525">
            <a:solidFill>
              <a:srgbClr val="CC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53" name="AutoShape 42"/>
          <p:cNvSpPr>
            <a:spLocks noChangeArrowheads="1"/>
          </p:cNvSpPr>
          <p:nvPr/>
        </p:nvSpPr>
        <p:spPr bwMode="auto">
          <a:xfrm>
            <a:off x="6400800" y="4572000"/>
            <a:ext cx="304800" cy="1524000"/>
          </a:xfrm>
          <a:prstGeom prst="upArrow">
            <a:avLst>
              <a:gd name="adj1" fmla="val 50000"/>
              <a:gd name="adj2" fmla="val 1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63" name="Oval 43"/>
          <p:cNvSpPr>
            <a:spLocks noChangeArrowheads="1"/>
          </p:cNvSpPr>
          <p:nvPr/>
        </p:nvSpPr>
        <p:spPr bwMode="auto">
          <a:xfrm>
            <a:off x="533400" y="3429000"/>
            <a:ext cx="457200" cy="5334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accent3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1964" name="AutoShape 44"/>
          <p:cNvSpPr>
            <a:spLocks noChangeArrowheads="1"/>
          </p:cNvSpPr>
          <p:nvPr/>
        </p:nvSpPr>
        <p:spPr bwMode="auto">
          <a:xfrm flipV="1">
            <a:off x="685800" y="3810000"/>
            <a:ext cx="152400" cy="1219200"/>
          </a:xfrm>
          <a:prstGeom prst="can">
            <a:avLst>
              <a:gd name="adj" fmla="val 200000"/>
            </a:avLst>
          </a:prstGeom>
          <a:solidFill>
            <a:schemeClr val="accent3">
              <a:lumMod val="50000"/>
            </a:schemeClr>
          </a:solidFill>
          <a:ln w="9525">
            <a:solidFill>
              <a:schemeClr val="accent3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1956" name="Text Box 45"/>
          <p:cNvSpPr txBox="1">
            <a:spLocks noChangeArrowheads="1"/>
          </p:cNvSpPr>
          <p:nvPr/>
        </p:nvSpPr>
        <p:spPr bwMode="auto">
          <a:xfrm>
            <a:off x="914400" y="3810000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Verdana" pitchFamily="34" charset="0"/>
              </a:rPr>
              <a:t>Ampulla</a:t>
            </a:r>
          </a:p>
        </p:txBody>
      </p:sp>
      <p:sp>
        <p:nvSpPr>
          <p:cNvPr id="81957" name="Text Box 46"/>
          <p:cNvSpPr txBox="1">
            <a:spLocks noChangeArrowheads="1"/>
          </p:cNvSpPr>
          <p:nvPr/>
        </p:nvSpPr>
        <p:spPr bwMode="auto">
          <a:xfrm>
            <a:off x="914400" y="4495800"/>
            <a:ext cx="129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Verdana" pitchFamily="34" charset="0"/>
              </a:rPr>
              <a:t>Podium</a:t>
            </a:r>
          </a:p>
        </p:txBody>
      </p:sp>
      <p:sp>
        <p:nvSpPr>
          <p:cNvPr id="81958" name="Text Box 47"/>
          <p:cNvSpPr txBox="1">
            <a:spLocks noChangeArrowheads="1"/>
          </p:cNvSpPr>
          <p:nvPr/>
        </p:nvSpPr>
        <p:spPr bwMode="auto">
          <a:xfrm>
            <a:off x="6400800" y="5105400"/>
            <a:ext cx="228600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b="1">
                <a:solidFill>
                  <a:schemeClr val="bg1"/>
                </a:solidFill>
                <a:latin typeface="Verdana" pitchFamily="34" charset="0"/>
              </a:rPr>
              <a:t>F</a:t>
            </a:r>
          </a:p>
          <a:p>
            <a:pPr>
              <a:spcBef>
                <a:spcPct val="50000"/>
              </a:spcBef>
            </a:pPr>
            <a:r>
              <a:rPr lang="en-US" sz="800" b="1">
                <a:solidFill>
                  <a:schemeClr val="bg1"/>
                </a:solidFill>
                <a:latin typeface="Verdana" pitchFamily="34" charset="0"/>
              </a:rPr>
              <a:t>O</a:t>
            </a:r>
          </a:p>
          <a:p>
            <a:pPr>
              <a:spcBef>
                <a:spcPct val="50000"/>
              </a:spcBef>
            </a:pPr>
            <a:r>
              <a:rPr lang="en-US" sz="800" b="1">
                <a:solidFill>
                  <a:schemeClr val="bg1"/>
                </a:solidFill>
                <a:latin typeface="Verdana" pitchFamily="34" charset="0"/>
              </a:rPr>
              <a:t>O</a:t>
            </a:r>
          </a:p>
          <a:p>
            <a:pPr>
              <a:spcBef>
                <a:spcPct val="50000"/>
              </a:spcBef>
            </a:pPr>
            <a:r>
              <a:rPr lang="en-US" sz="800" b="1">
                <a:solidFill>
                  <a:schemeClr val="bg1"/>
                </a:solidFill>
                <a:latin typeface="Verdana" pitchFamily="34" charset="0"/>
              </a:rPr>
              <a:t>D</a:t>
            </a:r>
          </a:p>
        </p:txBody>
      </p:sp>
      <p:sp>
        <p:nvSpPr>
          <p:cNvPr id="81959" name="AutoShape 48"/>
          <p:cNvSpPr>
            <a:spLocks noChangeArrowheads="1"/>
          </p:cNvSpPr>
          <p:nvPr/>
        </p:nvSpPr>
        <p:spPr bwMode="auto">
          <a:xfrm>
            <a:off x="6477000" y="6172200"/>
            <a:ext cx="304800" cy="3048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60" name="Text Box 49"/>
          <p:cNvSpPr txBox="1">
            <a:spLocks noChangeArrowheads="1"/>
          </p:cNvSpPr>
          <p:nvPr/>
        </p:nvSpPr>
        <p:spPr bwMode="auto">
          <a:xfrm>
            <a:off x="5486400" y="3962400"/>
            <a:ext cx="27701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CC9900"/>
                </a:solidFill>
                <a:latin typeface="Verdana" pitchFamily="34" charset="0"/>
              </a:rPr>
              <a:t>Hepatic or pyloric caecum</a:t>
            </a:r>
          </a:p>
        </p:txBody>
      </p:sp>
      <p:sp>
        <p:nvSpPr>
          <p:cNvPr id="81961" name="Line 50"/>
          <p:cNvSpPr>
            <a:spLocks noChangeShapeType="1"/>
          </p:cNvSpPr>
          <p:nvPr/>
        </p:nvSpPr>
        <p:spPr bwMode="auto">
          <a:xfrm flipH="1">
            <a:off x="7848600" y="4343400"/>
            <a:ext cx="7620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1962" name="Line 51"/>
          <p:cNvSpPr>
            <a:spLocks noChangeShapeType="1"/>
          </p:cNvSpPr>
          <p:nvPr/>
        </p:nvSpPr>
        <p:spPr bwMode="auto">
          <a:xfrm flipV="1">
            <a:off x="4191000" y="4876800"/>
            <a:ext cx="21336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" name="Picture 52" descr="G:\Echinodermata\IMG_0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533400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1066800" y="25146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Verdana" pitchFamily="34" charset="0"/>
              </a:rPr>
              <a:t>A</a:t>
            </a:r>
          </a:p>
        </p:txBody>
      </p:sp>
      <p:sp>
        <p:nvSpPr>
          <p:cNvPr id="81965" name="AutoShape 15"/>
          <p:cNvSpPr>
            <a:spLocks noChangeArrowheads="1"/>
          </p:cNvSpPr>
          <p:nvPr/>
        </p:nvSpPr>
        <p:spPr bwMode="auto">
          <a:xfrm>
            <a:off x="2057400" y="2895600"/>
            <a:ext cx="1295400" cy="152400"/>
          </a:xfrm>
          <a:prstGeom prst="leftRightArrow">
            <a:avLst>
              <a:gd name="adj1" fmla="val 50000"/>
              <a:gd name="adj2" fmla="val 17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Oval 52"/>
          <p:cNvSpPr/>
          <p:nvPr/>
        </p:nvSpPr>
        <p:spPr>
          <a:xfrm rot="1660955">
            <a:off x="7145091" y="2272736"/>
            <a:ext cx="87485" cy="601405"/>
          </a:xfrm>
          <a:prstGeom prst="ellipse">
            <a:avLst/>
          </a:prstGeom>
          <a:solidFill>
            <a:srgbClr val="58C858">
              <a:alpha val="30000"/>
            </a:srgbClr>
          </a:solidFill>
          <a:ln>
            <a:solidFill>
              <a:srgbClr val="58C858"/>
            </a:solidFill>
          </a:ln>
          <a:scene3d>
            <a:camera prst="orthographicFront">
              <a:rot lat="0" lon="0" rev="212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" name="Oval 53"/>
          <p:cNvSpPr/>
          <p:nvPr/>
        </p:nvSpPr>
        <p:spPr>
          <a:xfrm rot="1660955">
            <a:off x="7221291" y="2348102"/>
            <a:ext cx="87485" cy="601405"/>
          </a:xfrm>
          <a:prstGeom prst="ellipse">
            <a:avLst/>
          </a:prstGeom>
          <a:solidFill>
            <a:srgbClr val="58C858">
              <a:alpha val="30000"/>
            </a:srgbClr>
          </a:solidFill>
          <a:ln>
            <a:solidFill>
              <a:srgbClr val="58C858"/>
            </a:solidFill>
          </a:ln>
          <a:scene3d>
            <a:camera prst="orthographicFront">
              <a:rot lat="0" lon="0" rev="212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968" name="Text Box 46"/>
          <p:cNvSpPr txBox="1">
            <a:spLocks noChangeArrowheads="1"/>
          </p:cNvSpPr>
          <p:nvPr/>
        </p:nvSpPr>
        <p:spPr bwMode="auto">
          <a:xfrm>
            <a:off x="228600" y="5181600"/>
            <a:ext cx="19812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Verdana" pitchFamily="34" charset="0"/>
              </a:rPr>
              <a:t>Sucker </a:t>
            </a:r>
          </a:p>
          <a:p>
            <a:pPr>
              <a:spcBef>
                <a:spcPct val="50000"/>
              </a:spcBef>
            </a:pPr>
            <a:r>
              <a:rPr lang="en-US" sz="1200" b="1">
                <a:latin typeface="Verdana" pitchFamily="34" charset="0"/>
              </a:rPr>
              <a:t>Enables locomotion – but in Ophiuroidea this is replaced by a platelet, preventing tube feet being used for movement.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609600"/>
            <a:ext cx="3524250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685800"/>
            <a:ext cx="330200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3810000"/>
            <a:ext cx="34290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3429000"/>
            <a:ext cx="347186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0" name="Rectangle 7"/>
          <p:cNvSpPr>
            <a:spLocks noChangeArrowheads="1"/>
          </p:cNvSpPr>
          <p:nvPr/>
        </p:nvSpPr>
        <p:spPr bwMode="auto">
          <a:xfrm>
            <a:off x="381000" y="228600"/>
            <a:ext cx="7924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http://www.k-state.edu/organismic/echinoderms_and_protochordates.htm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2"/>
          <p:cNvSpPr txBox="1">
            <a:spLocks noChangeArrowheads="1"/>
          </p:cNvSpPr>
          <p:nvPr/>
        </p:nvSpPr>
        <p:spPr bwMode="auto">
          <a:xfrm>
            <a:off x="1355725" y="1412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6149" name="Text Box 3"/>
          <p:cNvSpPr txBox="1">
            <a:spLocks noChangeArrowheads="1"/>
          </p:cNvSpPr>
          <p:nvPr/>
        </p:nvSpPr>
        <p:spPr bwMode="auto">
          <a:xfrm>
            <a:off x="533400" y="3810000"/>
            <a:ext cx="784860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008080"/>
                </a:solidFill>
                <a:latin typeface="Verdana" pitchFamily="34" charset="0"/>
              </a:rPr>
              <a:t>Class</a:t>
            </a:r>
            <a:r>
              <a:rPr lang="en-US" sz="2400">
                <a:solidFill>
                  <a:srgbClr val="008080"/>
                </a:solidFill>
                <a:latin typeface="Verdana" pitchFamily="34" charset="0"/>
              </a:rPr>
              <a:t> </a:t>
            </a:r>
            <a:r>
              <a:rPr lang="en-US" sz="4400" b="1">
                <a:solidFill>
                  <a:srgbClr val="008080"/>
                </a:solidFill>
                <a:latin typeface="Verdana" pitchFamily="34" charset="0"/>
              </a:rPr>
              <a:t>Echinoidea</a:t>
            </a:r>
          </a:p>
          <a:p>
            <a:r>
              <a:rPr lang="en-US" sz="2400">
                <a:latin typeface="Verdana" pitchFamily="34" charset="0"/>
              </a:rPr>
              <a:t>- </a:t>
            </a:r>
            <a:r>
              <a:rPr lang="en-US" sz="2400" b="1">
                <a:latin typeface="Verdana" pitchFamily="34" charset="0"/>
              </a:rPr>
              <a:t>Sea Urchins, Sand Dollars</a:t>
            </a:r>
          </a:p>
          <a:p>
            <a:r>
              <a:rPr lang="en-US" sz="2400">
                <a:latin typeface="Verdana" pitchFamily="34" charset="0"/>
              </a:rPr>
              <a:t>  </a:t>
            </a:r>
          </a:p>
          <a:p>
            <a:r>
              <a:rPr lang="en-US" sz="2400">
                <a:latin typeface="Verdana" pitchFamily="34" charset="0"/>
              </a:rPr>
              <a:t>What is the test is used for?  What is it made of?</a:t>
            </a:r>
          </a:p>
          <a:p>
            <a:r>
              <a:rPr lang="en-US" sz="2400">
                <a:latin typeface="Verdana" pitchFamily="34" charset="0"/>
              </a:rPr>
              <a:t>Aristotle’s Lantern is</a:t>
            </a:r>
            <a:r>
              <a:rPr lang="en-US" sz="240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sz="2400">
                <a:latin typeface="Verdana" pitchFamily="34" charset="0"/>
              </a:rPr>
              <a:t>used for what?  </a:t>
            </a:r>
          </a:p>
          <a:p>
            <a:r>
              <a:rPr lang="en-US" sz="2400">
                <a:latin typeface="Verdana" pitchFamily="34" charset="0"/>
              </a:rPr>
              <a:t>Name the other surface features. Functions?</a:t>
            </a:r>
            <a:endParaRPr lang="en-US" sz="3600">
              <a:solidFill>
                <a:schemeClr val="bg1"/>
              </a:solidFill>
              <a:latin typeface="Verdana" pitchFamily="34" charset="0"/>
            </a:endParaRP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914400" y="609600"/>
          <a:ext cx="3429000" cy="3148013"/>
        </p:xfrm>
        <a:graphic>
          <a:graphicData uri="http://schemas.openxmlformats.org/presentationml/2006/ole">
            <p:oleObj spid="_x0000_s4098" name="Image" r:id="rId3" imgW="9535856" imgH="8745171" progId="PSP5.Image">
              <p:embed/>
            </p:oleObj>
          </a:graphicData>
        </a:graphic>
      </p:graphicFrame>
      <p:graphicFrame>
        <p:nvGraphicFramePr>
          <p:cNvPr id="6147" name="Object 5"/>
          <p:cNvGraphicFramePr>
            <a:graphicFrameLocks noChangeAspect="1"/>
          </p:cNvGraphicFramePr>
          <p:nvPr/>
        </p:nvGraphicFramePr>
        <p:xfrm>
          <a:off x="5029200" y="533400"/>
          <a:ext cx="3328988" cy="3352800"/>
        </p:xfrm>
        <a:graphic>
          <a:graphicData uri="http://schemas.openxmlformats.org/presentationml/2006/ole">
            <p:oleObj spid="_x0000_s4099" name="Image" r:id="rId4" imgW="6668431" imgH="6714286" progId="PSP5.Im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1355725" y="1412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7173" name="Text Box 3"/>
          <p:cNvSpPr txBox="1">
            <a:spLocks noChangeArrowheads="1"/>
          </p:cNvSpPr>
          <p:nvPr/>
        </p:nvSpPr>
        <p:spPr bwMode="auto">
          <a:xfrm>
            <a:off x="533400" y="4038600"/>
            <a:ext cx="7593013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Verdana" pitchFamily="34" charset="0"/>
              </a:rPr>
              <a:t>Class</a:t>
            </a:r>
            <a:r>
              <a:rPr lang="en-US" sz="2400">
                <a:solidFill>
                  <a:srgbClr val="FFFF66"/>
                </a:solidFill>
                <a:latin typeface="Verdana" pitchFamily="34" charset="0"/>
              </a:rPr>
              <a:t> </a:t>
            </a:r>
            <a:r>
              <a:rPr lang="en-US" sz="4400" b="1">
                <a:solidFill>
                  <a:srgbClr val="008080"/>
                </a:solidFill>
                <a:latin typeface="Verdana" pitchFamily="34" charset="0"/>
              </a:rPr>
              <a:t>Echinoidea</a:t>
            </a:r>
          </a:p>
          <a:p>
            <a:r>
              <a:rPr lang="en-US" sz="2400">
                <a:latin typeface="Verdana" pitchFamily="34" charset="0"/>
              </a:rPr>
              <a:t>- </a:t>
            </a:r>
            <a:r>
              <a:rPr lang="en-US" sz="2400" b="1">
                <a:latin typeface="Verdana" pitchFamily="34" charset="0"/>
              </a:rPr>
              <a:t>Sea Urchins, Sand Dollars</a:t>
            </a:r>
          </a:p>
          <a:p>
            <a:r>
              <a:rPr lang="en-US" sz="2400">
                <a:latin typeface="Verdana" pitchFamily="34" charset="0"/>
              </a:rPr>
              <a:t> Test – Support  		Made up of ossicles</a:t>
            </a:r>
          </a:p>
          <a:p>
            <a:r>
              <a:rPr lang="en-US" sz="2400">
                <a:latin typeface="Verdana" pitchFamily="34" charset="0"/>
              </a:rPr>
              <a:t>Aristotle’s Lantern – Feeding </a:t>
            </a:r>
          </a:p>
          <a:p>
            <a:r>
              <a:rPr lang="en-US" sz="2400">
                <a:latin typeface="Verdana" pitchFamily="34" charset="0"/>
              </a:rPr>
              <a:t>Pedicellariae are for cleaning the surface</a:t>
            </a:r>
          </a:p>
          <a:p>
            <a:r>
              <a:rPr lang="en-US" sz="2400">
                <a:latin typeface="Verdana" pitchFamily="34" charset="0"/>
              </a:rPr>
              <a:t>Papulae are dermal branchiae for respiration</a:t>
            </a:r>
            <a:endParaRPr lang="en-US" sz="2400">
              <a:solidFill>
                <a:schemeClr val="bg1"/>
              </a:solidFill>
              <a:latin typeface="Verdana" pitchFamily="34" charset="0"/>
            </a:endParaRP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914400" y="609600"/>
          <a:ext cx="3429000" cy="3148013"/>
        </p:xfrm>
        <a:graphic>
          <a:graphicData uri="http://schemas.openxmlformats.org/presentationml/2006/ole">
            <p:oleObj spid="_x0000_s5122" name="Image" r:id="rId3" imgW="9535856" imgH="8745171" progId="PSP5.Image">
              <p:embed/>
            </p:oleObj>
          </a:graphicData>
        </a:graphic>
      </p:graphicFrame>
      <p:graphicFrame>
        <p:nvGraphicFramePr>
          <p:cNvPr id="7171" name="Object 5"/>
          <p:cNvGraphicFramePr>
            <a:graphicFrameLocks noChangeAspect="1"/>
          </p:cNvGraphicFramePr>
          <p:nvPr/>
        </p:nvGraphicFramePr>
        <p:xfrm>
          <a:off x="5029200" y="533400"/>
          <a:ext cx="3328988" cy="3352800"/>
        </p:xfrm>
        <a:graphic>
          <a:graphicData uri="http://schemas.openxmlformats.org/presentationml/2006/ole">
            <p:oleObj spid="_x0000_s5123" name="Image" r:id="rId4" imgW="6668431" imgH="6714286" progId="PSP5.Im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</Words>
  <Application>Microsoft Office PowerPoint</Application>
  <PresentationFormat>On-screen Show (4:3)</PresentationFormat>
  <Paragraphs>114</Paragraphs>
  <Slides>12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Paint Shop Pro 5 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Florida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hancock</dc:creator>
  <cp:lastModifiedBy>hancock</cp:lastModifiedBy>
  <cp:revision>1</cp:revision>
  <dcterms:created xsi:type="dcterms:W3CDTF">2009-07-31T13:43:29Z</dcterms:created>
  <dcterms:modified xsi:type="dcterms:W3CDTF">2009-07-31T13:43:49Z</dcterms:modified>
</cp:coreProperties>
</file>